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handoutMasterIdLst>
    <p:handoutMasterId r:id="rId38"/>
  </p:handoutMasterIdLst>
  <p:sldIdLst>
    <p:sldId id="523" r:id="rId2"/>
    <p:sldId id="577" r:id="rId3"/>
    <p:sldId id="529" r:id="rId4"/>
    <p:sldId id="537" r:id="rId5"/>
    <p:sldId id="562" r:id="rId6"/>
    <p:sldId id="563" r:id="rId7"/>
    <p:sldId id="552" r:id="rId8"/>
    <p:sldId id="553" r:id="rId9"/>
    <p:sldId id="554" r:id="rId10"/>
    <p:sldId id="555" r:id="rId11"/>
    <p:sldId id="556" r:id="rId12"/>
    <p:sldId id="545" r:id="rId13"/>
    <p:sldId id="576" r:id="rId14"/>
    <p:sldId id="557" r:id="rId15"/>
    <p:sldId id="558" r:id="rId16"/>
    <p:sldId id="559" r:id="rId17"/>
    <p:sldId id="560" r:id="rId18"/>
    <p:sldId id="561" r:id="rId19"/>
    <p:sldId id="539" r:id="rId20"/>
    <p:sldId id="540" r:id="rId21"/>
    <p:sldId id="542" r:id="rId22"/>
    <p:sldId id="541" r:id="rId23"/>
    <p:sldId id="550" r:id="rId24"/>
    <p:sldId id="564" r:id="rId25"/>
    <p:sldId id="565" r:id="rId26"/>
    <p:sldId id="566" r:id="rId27"/>
    <p:sldId id="571" r:id="rId28"/>
    <p:sldId id="572" r:id="rId29"/>
    <p:sldId id="573" r:id="rId30"/>
    <p:sldId id="569" r:id="rId31"/>
    <p:sldId id="567" r:id="rId32"/>
    <p:sldId id="574" r:id="rId33"/>
    <p:sldId id="575" r:id="rId34"/>
    <p:sldId id="568" r:id="rId35"/>
    <p:sldId id="551" r:id="rId36"/>
  </p:sldIdLst>
  <p:sldSz cx="9144000" cy="6858000" type="letter"/>
  <p:notesSz cx="7010400" cy="92964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026">
          <p15:clr>
            <a:srgbClr val="A4A3A4"/>
          </p15:clr>
        </p15:guide>
        <p15:guide id="4" pos="297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009900"/>
    <a:srgbClr val="4F81BD"/>
    <a:srgbClr val="C55A11"/>
    <a:srgbClr val="77933C"/>
    <a:srgbClr val="EAEFF7"/>
    <a:srgbClr val="000000"/>
    <a:srgbClr val="C0504D"/>
    <a:srgbClr val="9BBB59"/>
    <a:srgbClr val="3185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DBED569-4797-4DF1-A0F4-6AAB3CD982D8}" styleName="Estilo claro 3 - Énfasis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Estilo claro 3 - Énfasis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Estilo claro 3 - Énfasis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41" autoAdjust="0"/>
    <p:restoredTop sz="94280" autoAdjust="0"/>
  </p:normalViewPr>
  <p:slideViewPr>
    <p:cSldViewPr>
      <p:cViewPr varScale="1">
        <p:scale>
          <a:sx n="109" d="100"/>
          <a:sy n="109" d="100"/>
        </p:scale>
        <p:origin x="2118" y="96"/>
      </p:cViewPr>
      <p:guideLst>
        <p:guide orient="horz" pos="2160"/>
        <p:guide pos="2880"/>
        <p:guide orient="horz" pos="1026"/>
        <p:guide pos="2971"/>
      </p:guideLst>
    </p:cSldViewPr>
  </p:slideViewPr>
  <p:outlineViewPr>
    <p:cViewPr>
      <p:scale>
        <a:sx n="33" d="100"/>
        <a:sy n="33" d="100"/>
      </p:scale>
      <p:origin x="0" y="13888"/>
    </p:cViewPr>
  </p:outlineViewPr>
  <p:notesTextViewPr>
    <p:cViewPr>
      <p:scale>
        <a:sx n="1" d="1"/>
        <a:sy n="1" d="1"/>
      </p:scale>
      <p:origin x="0" y="0"/>
    </p:cViewPr>
  </p:notesTextViewPr>
  <p:sorterViewPr>
    <p:cViewPr>
      <p:scale>
        <a:sx n="66" d="100"/>
        <a:sy n="66" d="100"/>
      </p:scale>
      <p:origin x="0" y="8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2" y="0"/>
            <a:ext cx="3038475" cy="465138"/>
          </a:xfrm>
          <a:prstGeom prst="rect">
            <a:avLst/>
          </a:prstGeom>
        </p:spPr>
        <p:txBody>
          <a:bodyPr vert="horz" lIns="91439" tIns="45719" rIns="91439" bIns="45719" rtlCol="0"/>
          <a:lstStyle>
            <a:lvl1pPr algn="l">
              <a:defRPr sz="1200"/>
            </a:lvl1pPr>
          </a:lstStyle>
          <a:p>
            <a:endParaRPr lang="es-CL" dirty="0"/>
          </a:p>
        </p:txBody>
      </p:sp>
      <p:sp>
        <p:nvSpPr>
          <p:cNvPr id="3" name="2 Marcador de fecha"/>
          <p:cNvSpPr>
            <a:spLocks noGrp="1"/>
          </p:cNvSpPr>
          <p:nvPr>
            <p:ph type="dt" sz="quarter" idx="1"/>
          </p:nvPr>
        </p:nvSpPr>
        <p:spPr>
          <a:xfrm>
            <a:off x="3970340" y="0"/>
            <a:ext cx="3038475" cy="465138"/>
          </a:xfrm>
          <a:prstGeom prst="rect">
            <a:avLst/>
          </a:prstGeom>
        </p:spPr>
        <p:txBody>
          <a:bodyPr vert="horz" lIns="91439" tIns="45719" rIns="91439" bIns="45719" rtlCol="0"/>
          <a:lstStyle>
            <a:lvl1pPr algn="r">
              <a:defRPr sz="1200"/>
            </a:lvl1pPr>
          </a:lstStyle>
          <a:p>
            <a:fld id="{FF052707-E31F-42FB-8F65-47765943F7FB}" type="datetimeFigureOut">
              <a:rPr lang="es-CL" smtClean="0"/>
              <a:t>03-08-2021</a:t>
            </a:fld>
            <a:endParaRPr lang="es-CL" dirty="0"/>
          </a:p>
        </p:txBody>
      </p:sp>
      <p:sp>
        <p:nvSpPr>
          <p:cNvPr id="4" name="3 Marcador de pie de página"/>
          <p:cNvSpPr>
            <a:spLocks noGrp="1"/>
          </p:cNvSpPr>
          <p:nvPr>
            <p:ph type="ftr" sz="quarter" idx="2"/>
          </p:nvPr>
        </p:nvSpPr>
        <p:spPr>
          <a:xfrm>
            <a:off x="2" y="8829676"/>
            <a:ext cx="3038475" cy="465138"/>
          </a:xfrm>
          <a:prstGeom prst="rect">
            <a:avLst/>
          </a:prstGeom>
        </p:spPr>
        <p:txBody>
          <a:bodyPr vert="horz" lIns="91439" tIns="45719" rIns="91439" bIns="45719" rtlCol="0" anchor="b"/>
          <a:lstStyle>
            <a:lvl1pPr algn="l">
              <a:defRPr sz="1200"/>
            </a:lvl1pPr>
          </a:lstStyle>
          <a:p>
            <a:endParaRPr lang="es-CL" dirty="0"/>
          </a:p>
        </p:txBody>
      </p:sp>
      <p:sp>
        <p:nvSpPr>
          <p:cNvPr id="5" name="4 Marcador de número de diapositiva"/>
          <p:cNvSpPr>
            <a:spLocks noGrp="1"/>
          </p:cNvSpPr>
          <p:nvPr>
            <p:ph type="sldNum" sz="quarter" idx="3"/>
          </p:nvPr>
        </p:nvSpPr>
        <p:spPr>
          <a:xfrm>
            <a:off x="3970340" y="8829676"/>
            <a:ext cx="3038475" cy="465138"/>
          </a:xfrm>
          <a:prstGeom prst="rect">
            <a:avLst/>
          </a:prstGeom>
        </p:spPr>
        <p:txBody>
          <a:bodyPr vert="horz" lIns="91439" tIns="45719" rIns="91439" bIns="45719" rtlCol="0" anchor="b"/>
          <a:lstStyle>
            <a:lvl1pPr algn="r">
              <a:defRPr sz="1200"/>
            </a:lvl1pPr>
          </a:lstStyle>
          <a:p>
            <a:fld id="{9480CA74-C223-4A95-B472-08C896A9ACCF}" type="slidenum">
              <a:rPr lang="es-CL" smtClean="0"/>
              <a:t>‹Nº›</a:t>
            </a:fld>
            <a:endParaRPr lang="es-CL" dirty="0"/>
          </a:p>
        </p:txBody>
      </p:sp>
    </p:spTree>
    <p:extLst>
      <p:ext uri="{BB962C8B-B14F-4D97-AF65-F5344CB8AC3E}">
        <p14:creationId xmlns:p14="http://schemas.microsoft.com/office/powerpoint/2010/main" val="1292637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2"/>
            <a:ext cx="3037367" cy="466087"/>
          </a:xfrm>
          <a:prstGeom prst="rect">
            <a:avLst/>
          </a:prstGeom>
        </p:spPr>
        <p:txBody>
          <a:bodyPr vert="horz" lIns="91128" tIns="45565" rIns="91128" bIns="45565" rtlCol="0"/>
          <a:lstStyle>
            <a:lvl1pPr algn="l">
              <a:defRPr sz="1200"/>
            </a:lvl1pPr>
          </a:lstStyle>
          <a:p>
            <a:endParaRPr lang="es-CL" dirty="0"/>
          </a:p>
        </p:txBody>
      </p:sp>
      <p:sp>
        <p:nvSpPr>
          <p:cNvPr id="3" name="Marcador de fecha 2"/>
          <p:cNvSpPr>
            <a:spLocks noGrp="1"/>
          </p:cNvSpPr>
          <p:nvPr>
            <p:ph type="dt" idx="1"/>
          </p:nvPr>
        </p:nvSpPr>
        <p:spPr>
          <a:xfrm>
            <a:off x="3971457" y="2"/>
            <a:ext cx="3037366" cy="466087"/>
          </a:xfrm>
          <a:prstGeom prst="rect">
            <a:avLst/>
          </a:prstGeom>
        </p:spPr>
        <p:txBody>
          <a:bodyPr vert="horz" lIns="91128" tIns="45565" rIns="91128" bIns="45565" rtlCol="0"/>
          <a:lstStyle>
            <a:lvl1pPr algn="r">
              <a:defRPr sz="1200"/>
            </a:lvl1pPr>
          </a:lstStyle>
          <a:p>
            <a:fld id="{D43A32BB-79FD-435C-B2EA-DAAC8AE4DEF0}" type="datetimeFigureOut">
              <a:rPr lang="es-CL" smtClean="0"/>
              <a:t>03-08-2021</a:t>
            </a:fld>
            <a:endParaRPr lang="es-CL"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128" tIns="45565" rIns="91128" bIns="45565" rtlCol="0" anchor="ctr"/>
          <a:lstStyle/>
          <a:p>
            <a:endParaRPr lang="es-CL" dirty="0"/>
          </a:p>
        </p:txBody>
      </p:sp>
      <p:sp>
        <p:nvSpPr>
          <p:cNvPr id="5" name="Marcador de notas 4"/>
          <p:cNvSpPr>
            <a:spLocks noGrp="1"/>
          </p:cNvSpPr>
          <p:nvPr>
            <p:ph type="body" sz="quarter" idx="3"/>
          </p:nvPr>
        </p:nvSpPr>
        <p:spPr>
          <a:xfrm>
            <a:off x="700569" y="4473814"/>
            <a:ext cx="5609267" cy="3660537"/>
          </a:xfrm>
          <a:prstGeom prst="rect">
            <a:avLst/>
          </a:prstGeom>
        </p:spPr>
        <p:txBody>
          <a:bodyPr vert="horz" lIns="91128" tIns="45565" rIns="91128" bIns="45565"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1" y="8830313"/>
            <a:ext cx="3037367" cy="466087"/>
          </a:xfrm>
          <a:prstGeom prst="rect">
            <a:avLst/>
          </a:prstGeom>
        </p:spPr>
        <p:txBody>
          <a:bodyPr vert="horz" lIns="91128" tIns="45565" rIns="91128" bIns="45565" rtlCol="0" anchor="b"/>
          <a:lstStyle>
            <a:lvl1pPr algn="l">
              <a:defRPr sz="1200"/>
            </a:lvl1pPr>
          </a:lstStyle>
          <a:p>
            <a:endParaRPr lang="es-CL" dirty="0"/>
          </a:p>
        </p:txBody>
      </p:sp>
      <p:sp>
        <p:nvSpPr>
          <p:cNvPr id="7" name="Marcador de número de diapositiva 6"/>
          <p:cNvSpPr>
            <a:spLocks noGrp="1"/>
          </p:cNvSpPr>
          <p:nvPr>
            <p:ph type="sldNum" sz="quarter" idx="5"/>
          </p:nvPr>
        </p:nvSpPr>
        <p:spPr>
          <a:xfrm>
            <a:off x="3971457" y="8830313"/>
            <a:ext cx="3037366" cy="466087"/>
          </a:xfrm>
          <a:prstGeom prst="rect">
            <a:avLst/>
          </a:prstGeom>
        </p:spPr>
        <p:txBody>
          <a:bodyPr vert="horz" lIns="91128" tIns="45565" rIns="91128" bIns="45565" rtlCol="0" anchor="b"/>
          <a:lstStyle>
            <a:lvl1pPr algn="r">
              <a:defRPr sz="1200"/>
            </a:lvl1pPr>
          </a:lstStyle>
          <a:p>
            <a:fld id="{FB5BE2C5-74F4-47E1-BBBE-0B32E5672DA0}" type="slidenum">
              <a:rPr lang="es-CL" smtClean="0"/>
              <a:t>‹Nº›</a:t>
            </a:fld>
            <a:endParaRPr lang="es-CL" dirty="0"/>
          </a:p>
        </p:txBody>
      </p:sp>
    </p:spTree>
    <p:extLst>
      <p:ext uri="{BB962C8B-B14F-4D97-AF65-F5344CB8AC3E}">
        <p14:creationId xmlns:p14="http://schemas.microsoft.com/office/powerpoint/2010/main" val="4051145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1D3A166B-2890-405C-9F03-03E129272F84}" type="datetimeFigureOut">
              <a:rPr lang="es-CL" smtClean="0"/>
              <a:t>03-08-2021</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8D5E4F23-3DC5-4A6B-91F0-EC05FA4AB2BF}" type="slidenum">
              <a:rPr lang="es-CL" smtClean="0"/>
              <a:t>‹Nº›</a:t>
            </a:fld>
            <a:endParaRPr lang="es-CL"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1D3A166B-2890-405C-9F03-03E129272F84}" type="datetimeFigureOut">
              <a:rPr lang="es-CL" smtClean="0"/>
              <a:t>03-08-2021</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8D5E4F23-3DC5-4A6B-91F0-EC05FA4AB2BF}" type="slidenum">
              <a:rPr lang="es-CL" smtClean="0"/>
              <a:t>‹Nº›</a:t>
            </a:fld>
            <a:endParaRPr lang="es-CL"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1D3A166B-2890-405C-9F03-03E129272F84}" type="datetimeFigureOut">
              <a:rPr lang="es-CL" smtClean="0"/>
              <a:t>03-08-2021</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8D5E4F23-3DC5-4A6B-91F0-EC05FA4AB2BF}" type="slidenum">
              <a:rPr lang="es-CL" smtClean="0"/>
              <a:t>‹Nº›</a:t>
            </a:fld>
            <a:endParaRPr lang="es-CL"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1D3A166B-2890-405C-9F03-03E129272F84}" type="datetimeFigureOut">
              <a:rPr lang="es-CL" smtClean="0"/>
              <a:t>03-08-2021</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8D5E4F23-3DC5-4A6B-91F0-EC05FA4AB2BF}" type="slidenum">
              <a:rPr lang="es-CL" smtClean="0"/>
              <a:t>‹Nº›</a:t>
            </a:fld>
            <a:endParaRPr lang="es-CL"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1D3A166B-2890-405C-9F03-03E129272F84}" type="datetimeFigureOut">
              <a:rPr lang="es-CL" smtClean="0"/>
              <a:t>03-08-2021</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8D5E4F23-3DC5-4A6B-91F0-EC05FA4AB2BF}" type="slidenum">
              <a:rPr lang="es-CL" smtClean="0"/>
              <a:t>‹Nº›</a:t>
            </a:fld>
            <a:endParaRPr lang="es-CL"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D3A166B-2890-405C-9F03-03E129272F84}" type="datetimeFigureOut">
              <a:rPr lang="es-CL" smtClean="0"/>
              <a:t>03-08-2021</a:t>
            </a:fld>
            <a:endParaRPr lang="es-CL" dirty="0"/>
          </a:p>
        </p:txBody>
      </p:sp>
      <p:sp>
        <p:nvSpPr>
          <p:cNvPr id="6" name="Footer Placeholder 5"/>
          <p:cNvSpPr>
            <a:spLocks noGrp="1"/>
          </p:cNvSpPr>
          <p:nvPr>
            <p:ph type="ftr" sz="quarter" idx="11"/>
          </p:nvPr>
        </p:nvSpPr>
        <p:spPr/>
        <p:txBody>
          <a:bodyPr/>
          <a:lstStyle/>
          <a:p>
            <a:endParaRPr lang="es-CL" dirty="0"/>
          </a:p>
        </p:txBody>
      </p:sp>
      <p:sp>
        <p:nvSpPr>
          <p:cNvPr id="7" name="Slide Number Placeholder 6"/>
          <p:cNvSpPr>
            <a:spLocks noGrp="1"/>
          </p:cNvSpPr>
          <p:nvPr>
            <p:ph type="sldNum" sz="quarter" idx="12"/>
          </p:nvPr>
        </p:nvSpPr>
        <p:spPr/>
        <p:txBody>
          <a:bodyPr/>
          <a:lstStyle/>
          <a:p>
            <a:fld id="{8D5E4F23-3DC5-4A6B-91F0-EC05FA4AB2BF}" type="slidenum">
              <a:rPr lang="es-CL" smtClean="0"/>
              <a:t>‹Nº›</a:t>
            </a:fld>
            <a:endParaRPr lang="es-CL"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1D3A166B-2890-405C-9F03-03E129272F84}" type="datetimeFigureOut">
              <a:rPr lang="es-CL" smtClean="0"/>
              <a:t>03-08-2021</a:t>
            </a:fld>
            <a:endParaRPr lang="es-CL" dirty="0"/>
          </a:p>
        </p:txBody>
      </p:sp>
      <p:sp>
        <p:nvSpPr>
          <p:cNvPr id="8" name="Footer Placeholder 7"/>
          <p:cNvSpPr>
            <a:spLocks noGrp="1"/>
          </p:cNvSpPr>
          <p:nvPr>
            <p:ph type="ftr" sz="quarter" idx="11"/>
          </p:nvPr>
        </p:nvSpPr>
        <p:spPr/>
        <p:txBody>
          <a:bodyPr/>
          <a:lstStyle/>
          <a:p>
            <a:endParaRPr lang="es-CL" dirty="0"/>
          </a:p>
        </p:txBody>
      </p:sp>
      <p:sp>
        <p:nvSpPr>
          <p:cNvPr id="9" name="Slide Number Placeholder 8"/>
          <p:cNvSpPr>
            <a:spLocks noGrp="1"/>
          </p:cNvSpPr>
          <p:nvPr>
            <p:ph type="sldNum" sz="quarter" idx="12"/>
          </p:nvPr>
        </p:nvSpPr>
        <p:spPr/>
        <p:txBody>
          <a:bodyPr/>
          <a:lstStyle/>
          <a:p>
            <a:fld id="{8D5E4F23-3DC5-4A6B-91F0-EC05FA4AB2BF}" type="slidenum">
              <a:rPr lang="es-CL" smtClean="0"/>
              <a:t>‹Nº›</a:t>
            </a:fld>
            <a:endParaRPr lang="es-CL"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1D3A166B-2890-405C-9F03-03E129272F84}" type="datetimeFigureOut">
              <a:rPr lang="es-CL" smtClean="0"/>
              <a:t>03-08-2021</a:t>
            </a:fld>
            <a:endParaRPr lang="es-CL" dirty="0"/>
          </a:p>
        </p:txBody>
      </p:sp>
      <p:sp>
        <p:nvSpPr>
          <p:cNvPr id="4" name="Footer Placeholder 3"/>
          <p:cNvSpPr>
            <a:spLocks noGrp="1"/>
          </p:cNvSpPr>
          <p:nvPr>
            <p:ph type="ftr" sz="quarter" idx="11"/>
          </p:nvPr>
        </p:nvSpPr>
        <p:spPr/>
        <p:txBody>
          <a:bodyPr/>
          <a:lstStyle/>
          <a:p>
            <a:endParaRPr lang="es-CL" dirty="0"/>
          </a:p>
        </p:txBody>
      </p:sp>
      <p:sp>
        <p:nvSpPr>
          <p:cNvPr id="5" name="Slide Number Placeholder 4"/>
          <p:cNvSpPr>
            <a:spLocks noGrp="1"/>
          </p:cNvSpPr>
          <p:nvPr>
            <p:ph type="sldNum" sz="quarter" idx="12"/>
          </p:nvPr>
        </p:nvSpPr>
        <p:spPr/>
        <p:txBody>
          <a:bodyPr/>
          <a:lstStyle/>
          <a:p>
            <a:fld id="{8D5E4F23-3DC5-4A6B-91F0-EC05FA4AB2BF}" type="slidenum">
              <a:rPr lang="es-CL" smtClean="0"/>
              <a:t>‹Nº›</a:t>
            </a:fld>
            <a:endParaRPr lang="es-C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3A166B-2890-405C-9F03-03E129272F84}" type="datetimeFigureOut">
              <a:rPr lang="es-CL" smtClean="0"/>
              <a:t>03-08-2021</a:t>
            </a:fld>
            <a:endParaRPr lang="es-CL" dirty="0"/>
          </a:p>
        </p:txBody>
      </p:sp>
      <p:sp>
        <p:nvSpPr>
          <p:cNvPr id="3" name="Footer Placeholder 2"/>
          <p:cNvSpPr>
            <a:spLocks noGrp="1"/>
          </p:cNvSpPr>
          <p:nvPr>
            <p:ph type="ftr" sz="quarter" idx="11"/>
          </p:nvPr>
        </p:nvSpPr>
        <p:spPr/>
        <p:txBody>
          <a:bodyPr/>
          <a:lstStyle/>
          <a:p>
            <a:endParaRPr lang="es-CL" dirty="0"/>
          </a:p>
        </p:txBody>
      </p:sp>
      <p:sp>
        <p:nvSpPr>
          <p:cNvPr id="4" name="Slide Number Placeholder 3"/>
          <p:cNvSpPr>
            <a:spLocks noGrp="1"/>
          </p:cNvSpPr>
          <p:nvPr>
            <p:ph type="sldNum" sz="quarter" idx="12"/>
          </p:nvPr>
        </p:nvSpPr>
        <p:spPr/>
        <p:txBody>
          <a:bodyPr/>
          <a:lstStyle/>
          <a:p>
            <a:fld id="{8D5E4F23-3DC5-4A6B-91F0-EC05FA4AB2BF}" type="slidenum">
              <a:rPr lang="es-CL" smtClean="0"/>
              <a:t>‹Nº›</a:t>
            </a:fld>
            <a:endParaRPr lang="es-CL"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1D3A166B-2890-405C-9F03-03E129272F84}" type="datetimeFigureOut">
              <a:rPr lang="es-CL" smtClean="0"/>
              <a:t>03-08-2021</a:t>
            </a:fld>
            <a:endParaRPr lang="es-CL" dirty="0"/>
          </a:p>
        </p:txBody>
      </p:sp>
      <p:sp>
        <p:nvSpPr>
          <p:cNvPr id="6" name="Footer Placeholder 5"/>
          <p:cNvSpPr>
            <a:spLocks noGrp="1"/>
          </p:cNvSpPr>
          <p:nvPr>
            <p:ph type="ftr" sz="quarter" idx="11"/>
          </p:nvPr>
        </p:nvSpPr>
        <p:spPr/>
        <p:txBody>
          <a:bodyPr/>
          <a:lstStyle/>
          <a:p>
            <a:endParaRPr lang="es-CL" dirty="0"/>
          </a:p>
        </p:txBody>
      </p:sp>
      <p:sp>
        <p:nvSpPr>
          <p:cNvPr id="7" name="Slide Number Placeholder 6"/>
          <p:cNvSpPr>
            <a:spLocks noGrp="1"/>
          </p:cNvSpPr>
          <p:nvPr>
            <p:ph type="sldNum" sz="quarter" idx="12"/>
          </p:nvPr>
        </p:nvSpPr>
        <p:spPr/>
        <p:txBody>
          <a:bodyPr/>
          <a:lstStyle/>
          <a:p>
            <a:fld id="{8D5E4F23-3DC5-4A6B-91F0-EC05FA4AB2BF}" type="slidenum">
              <a:rPr lang="es-CL" smtClean="0"/>
              <a:t>‹Nº›</a:t>
            </a:fld>
            <a:endParaRPr lang="es-CL" dirty="0"/>
          </a:p>
        </p:txBody>
      </p:sp>
      <p:sp>
        <p:nvSpPr>
          <p:cNvPr id="9" name="Content Placeholder 8"/>
          <p:cNvSpPr>
            <a:spLocks noGrp="1"/>
          </p:cNvSpPr>
          <p:nvPr>
            <p:ph sz="quarter" idx="13"/>
          </p:nvPr>
        </p:nvSpPr>
        <p:spPr>
          <a:xfrm>
            <a:off x="304800" y="381000"/>
            <a:ext cx="7772400" cy="494284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8" name="Date Placeholder 7"/>
          <p:cNvSpPr>
            <a:spLocks noGrp="1"/>
          </p:cNvSpPr>
          <p:nvPr>
            <p:ph type="dt" sz="half" idx="10"/>
          </p:nvPr>
        </p:nvSpPr>
        <p:spPr/>
        <p:txBody>
          <a:bodyPr/>
          <a:lstStyle/>
          <a:p>
            <a:fld id="{1D3A166B-2890-405C-9F03-03E129272F84}" type="datetimeFigureOut">
              <a:rPr lang="es-CL" smtClean="0"/>
              <a:t>03-08-2021</a:t>
            </a:fld>
            <a:endParaRPr lang="es-CL" dirty="0"/>
          </a:p>
        </p:txBody>
      </p:sp>
      <p:sp>
        <p:nvSpPr>
          <p:cNvPr id="9" name="Slide Number Placeholder 8"/>
          <p:cNvSpPr>
            <a:spLocks noGrp="1"/>
          </p:cNvSpPr>
          <p:nvPr>
            <p:ph type="sldNum" sz="quarter" idx="11"/>
          </p:nvPr>
        </p:nvSpPr>
        <p:spPr/>
        <p:txBody>
          <a:bodyPr/>
          <a:lstStyle/>
          <a:p>
            <a:fld id="{8D5E4F23-3DC5-4A6B-91F0-EC05FA4AB2BF}" type="slidenum">
              <a:rPr lang="es-CL" smtClean="0"/>
              <a:t>‹Nº›</a:t>
            </a:fld>
            <a:endParaRPr lang="es-CL" dirty="0"/>
          </a:p>
        </p:txBody>
      </p:sp>
      <p:sp>
        <p:nvSpPr>
          <p:cNvPr id="10" name="Footer Placeholder 9"/>
          <p:cNvSpPr>
            <a:spLocks noGrp="1"/>
          </p:cNvSpPr>
          <p:nvPr>
            <p:ph type="ftr" sz="quarter" idx="12"/>
          </p:nvPr>
        </p:nvSpPr>
        <p:spPr/>
        <p:txBody>
          <a:bodyPr/>
          <a:lstStyle/>
          <a:p>
            <a:endParaRPr lang="es-CL"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8D5E4F23-3DC5-4A6B-91F0-EC05FA4AB2BF}" type="slidenum">
              <a:rPr lang="es-CL" smtClean="0"/>
              <a:t>‹Nº›</a:t>
            </a:fld>
            <a:endParaRPr lang="es-CL"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s-CL"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D3A166B-2890-405C-9F03-03E129272F84}" type="datetimeFigureOut">
              <a:rPr lang="es-CL" smtClean="0"/>
              <a:t>03-08-2021</a:t>
            </a:fld>
            <a:endParaRPr lang="es-CL"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empleospublicos.cl/documentos/anexo_inhab.doc" TargetMode="External"/><Relationship Id="rId7" Type="http://schemas.openxmlformats.org/officeDocument/2006/relationships/image" Target="../media/image16.png"/><Relationship Id="rId2" Type="http://schemas.openxmlformats.org/officeDocument/2006/relationships/hyperlink" Target="http://www.empleospublicos.cl/documentos/anexo_contrata.doc"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chileatiende.gob.cl/fichas/946-certificado-de-situacion-militar-al-dia" TargetMode="External"/><Relationship Id="rId4" Type="http://schemas.openxmlformats.org/officeDocument/2006/relationships/hyperlink" Target="https://www.empleospublicos.cl/documentos/certificadoLaboral.doc"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23.jp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26.jp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27.emf"/></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28.emf"/></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3.xml.rels><?xml version="1.0" encoding="UTF-8" standalone="yes"?>
<Relationships xmlns="http://schemas.openxmlformats.org/package/2006/relationships"><Relationship Id="rId3" Type="http://schemas.openxmlformats.org/officeDocument/2006/relationships/hyperlink" Target="https://www.empleospublicos.cl/" TargetMode="External"/><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play.google.com/store/apps/details?id=com.adobe.scan.android&amp;hl=es&amp;gl=US"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hyperlink" Target="https://www.adobe.com/la/acrobat/online/merge-pdf.html" TargetMode="External"/><Relationship Id="rId2" Type="http://schemas.openxmlformats.org/officeDocument/2006/relationships/hyperlink" Target="https://www.ilovepdf.com/es/unir_pdf"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ilovepdf.com/es/comprimir_pdf"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bsprohnle@hospitalcurico.cl" TargetMode="External"/><Relationship Id="rId1" Type="http://schemas.openxmlformats.org/officeDocument/2006/relationships/slideLayout" Target="../slideLayouts/slideLayout6.xml"/><Relationship Id="rId5" Type="http://schemas.openxmlformats.org/officeDocument/2006/relationships/hyperlink" Target="https://www.empleospublicos.cl/pub/contenido/faq.aspx"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052736"/>
            <a:ext cx="7543800" cy="2593975"/>
          </a:xfrm>
        </p:spPr>
        <p:txBody>
          <a:bodyPr/>
          <a:lstStyle/>
          <a:p>
            <a:r>
              <a:rPr lang="es-CL" dirty="0"/>
              <a:t> 	</a:t>
            </a:r>
          </a:p>
        </p:txBody>
      </p:sp>
      <p:sp>
        <p:nvSpPr>
          <p:cNvPr id="3" name="2 Subtítulo"/>
          <p:cNvSpPr>
            <a:spLocks noGrp="1"/>
          </p:cNvSpPr>
          <p:nvPr>
            <p:ph type="subTitle" idx="1"/>
          </p:nvPr>
        </p:nvSpPr>
        <p:spPr/>
        <p:txBody>
          <a:bodyPr/>
          <a:lstStyle/>
          <a:p>
            <a:pPr algn="ctr"/>
            <a:r>
              <a:rPr lang="es-CL" dirty="0">
                <a:solidFill>
                  <a:schemeClr val="tx1"/>
                </a:solidFill>
                <a:latin typeface="Century Schoolbook" panose="02040604050505020304" pitchFamily="18" charset="0"/>
              </a:rPr>
              <a:t>HOSPITAL SAN JUAN DE DIOS DE CURICÓ </a:t>
            </a:r>
          </a:p>
        </p:txBody>
      </p:sp>
      <p:pic>
        <p:nvPicPr>
          <p:cNvPr id="5" name="Imagen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502" y="5379471"/>
            <a:ext cx="8647757"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3438" y="528638"/>
            <a:ext cx="24145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a:extLst>
              <a:ext uri="{FF2B5EF4-FFF2-40B4-BE49-F238E27FC236}">
                <a16:creationId xmlns:a16="http://schemas.microsoft.com/office/drawing/2014/main" id="{AE7E2F05-B5CE-469F-B88F-828DDD47B4B7}"/>
              </a:ext>
            </a:extLst>
          </p:cNvPr>
          <p:cNvSpPr txBox="1"/>
          <p:nvPr/>
        </p:nvSpPr>
        <p:spPr>
          <a:xfrm>
            <a:off x="971600" y="1155680"/>
            <a:ext cx="6264696" cy="3416320"/>
          </a:xfrm>
          <a:prstGeom prst="rect">
            <a:avLst/>
          </a:prstGeom>
          <a:noFill/>
        </p:spPr>
        <p:txBody>
          <a:bodyPr wrap="square" rtlCol="0">
            <a:spAutoFit/>
          </a:bodyPr>
          <a:lstStyle/>
          <a:p>
            <a:endParaRPr lang="es-CL" dirty="0"/>
          </a:p>
          <a:p>
            <a:endParaRPr lang="es-CL" dirty="0"/>
          </a:p>
          <a:p>
            <a:pPr algn="ctr"/>
            <a:r>
              <a:rPr lang="es-CL" sz="3600" b="1" dirty="0" smtClean="0">
                <a:latin typeface="Century Schoolbook" panose="02040604050505020304" pitchFamily="18" charset="0"/>
              </a:rPr>
              <a:t>INSTRUCTIVO PARA POSTULACIÓN </a:t>
            </a:r>
            <a:r>
              <a:rPr lang="es-CL" sz="3600" b="1" dirty="0">
                <a:latin typeface="Century Schoolbook" panose="02040604050505020304" pitchFamily="18" charset="0"/>
              </a:rPr>
              <a:t>A CARGOS A TRAVÉS DEL   PORTAL DE  EMPLEOS PÚBLICOS</a:t>
            </a:r>
          </a:p>
        </p:txBody>
      </p:sp>
    </p:spTree>
    <p:extLst>
      <p:ext uri="{BB962C8B-B14F-4D97-AF65-F5344CB8AC3E}">
        <p14:creationId xmlns:p14="http://schemas.microsoft.com/office/powerpoint/2010/main" val="218124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3249" y="533424"/>
            <a:ext cx="6702947" cy="1143000"/>
          </a:xfrm>
        </p:spPr>
        <p:txBody>
          <a:bodyPr/>
          <a:lstStyle/>
          <a:p>
            <a:r>
              <a:rPr lang="es-CL" sz="1400" b="1" dirty="0">
                <a:solidFill>
                  <a:srgbClr val="0070C0"/>
                </a:solidFill>
                <a:latin typeface="Century Schoolbook" panose="02040604050505020304" pitchFamily="18" charset="0"/>
              </a:rPr>
              <a:t>CON EL MISMO PROCEDIMIENTO ANTERIOR DEBE SEGUIR COMPLETANDO TODAS LAS  PESTAÑAS COMO POR EJEMPLO EN ESTE CASO “EXPERIENCIA LABORAL”</a:t>
            </a:r>
          </a:p>
        </p:txBody>
      </p:sp>
      <p:pic>
        <p:nvPicPr>
          <p:cNvPr id="5" name="Imagen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08520" y="5661248"/>
            <a:ext cx="8568952" cy="13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6196" y="-11600"/>
            <a:ext cx="1297340" cy="803809"/>
          </a:xfrm>
          <a:prstGeom prst="rect">
            <a:avLst/>
          </a:prstGeom>
        </p:spPr>
      </p:pic>
      <p:pic>
        <p:nvPicPr>
          <p:cNvPr id="8" name="Marcador de contenido 7">
            <a:extLst>
              <a:ext uri="{FF2B5EF4-FFF2-40B4-BE49-F238E27FC236}">
                <a16:creationId xmlns:a16="http://schemas.microsoft.com/office/drawing/2014/main" id="{E98D21F5-7044-4B36-A49B-2CE70A67B0D6}"/>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323528" y="1676424"/>
            <a:ext cx="7992888" cy="4128840"/>
          </a:xfrm>
        </p:spPr>
      </p:pic>
    </p:spTree>
    <p:extLst>
      <p:ext uri="{BB962C8B-B14F-4D97-AF65-F5344CB8AC3E}">
        <p14:creationId xmlns:p14="http://schemas.microsoft.com/office/powerpoint/2010/main" val="304850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393192"/>
            <a:ext cx="6942348" cy="1143000"/>
          </a:xfrm>
        </p:spPr>
        <p:txBody>
          <a:bodyPr/>
          <a:lstStyle/>
          <a:p>
            <a:r>
              <a:rPr lang="es-CL" sz="1400" b="1" dirty="0">
                <a:solidFill>
                  <a:srgbClr val="0070C0"/>
                </a:solidFill>
                <a:latin typeface="Century Schoolbook" panose="02040604050505020304" pitchFamily="18" charset="0"/>
              </a:rPr>
              <a:t>EN LA SIGUIENTE PESTAÑA “ARCHIVOS ADJUNTOS” DEBE CONTINUAR CON EL MISMO PROCEDIMIENTO  </a:t>
            </a:r>
            <a:r>
              <a:rPr lang="es-CL" sz="1050" dirty="0">
                <a:latin typeface="Century Schoolbook" panose="02040604050505020304" pitchFamily="18" charset="0"/>
              </a:rPr>
              <a:t>(Recuerde cargar los archivos en el  documento seleccionado correspondiente, es decir </a:t>
            </a:r>
            <a:r>
              <a:rPr lang="es-CL" sz="1050" b="1" i="1" u="sng" dirty="0">
                <a:latin typeface="Century Schoolbook" panose="02040604050505020304" pitchFamily="18" charset="0"/>
              </a:rPr>
              <a:t>si por ejemplo selecciono copia de </a:t>
            </a:r>
            <a:r>
              <a:rPr lang="es-CL" sz="1050" b="1" i="1" u="sng" dirty="0" smtClean="0">
                <a:latin typeface="Century Schoolbook" panose="02040604050505020304" pitchFamily="18" charset="0"/>
              </a:rPr>
              <a:t>cédula </a:t>
            </a:r>
            <a:r>
              <a:rPr lang="es-CL" sz="1050" b="1" i="1" u="sng" dirty="0">
                <a:latin typeface="Century Schoolbook" panose="02040604050505020304" pitchFamily="18" charset="0"/>
              </a:rPr>
              <a:t>de identidad </a:t>
            </a:r>
            <a:r>
              <a:rPr lang="es-CL" sz="1050" b="1" i="1" u="sng" dirty="0" smtClean="0">
                <a:latin typeface="Century Schoolbook" panose="02040604050505020304" pitchFamily="18" charset="0"/>
              </a:rPr>
              <a:t>sólo </a:t>
            </a:r>
            <a:r>
              <a:rPr lang="es-CL" sz="1050" b="1" i="1" u="sng" dirty="0">
                <a:latin typeface="Century Schoolbook" panose="02040604050505020304" pitchFamily="18" charset="0"/>
              </a:rPr>
              <a:t>puedo subir </a:t>
            </a:r>
            <a:r>
              <a:rPr lang="es-CL" sz="1050" b="1" i="1" u="sng" dirty="0" smtClean="0">
                <a:latin typeface="Century Schoolbook" panose="02040604050505020304" pitchFamily="18" charset="0"/>
              </a:rPr>
              <a:t>el carnet de identidad en </a:t>
            </a:r>
            <a:r>
              <a:rPr lang="es-CL" sz="1050" b="1" i="1" u="sng" dirty="0">
                <a:latin typeface="Century Schoolbook" panose="02040604050505020304" pitchFamily="18" charset="0"/>
              </a:rPr>
              <a:t>ese </a:t>
            </a:r>
            <a:r>
              <a:rPr lang="es-CL" sz="1050" b="1" i="1" u="sng" dirty="0" smtClean="0">
                <a:latin typeface="Century Schoolbook" panose="02040604050505020304" pitchFamily="18" charset="0"/>
              </a:rPr>
              <a:t>apartado;  </a:t>
            </a:r>
            <a:r>
              <a:rPr lang="es-CL" sz="1050" b="1" i="1" u="sng" dirty="0">
                <a:latin typeface="Century Schoolbook" panose="02040604050505020304" pitchFamily="18" charset="0"/>
              </a:rPr>
              <a:t>si subo otro archivo distinto ya no seria correcta la postulación </a:t>
            </a:r>
            <a:r>
              <a:rPr lang="es-CL" sz="1050" dirty="0">
                <a:latin typeface="Century Schoolbook" panose="02040604050505020304" pitchFamily="18" charset="0"/>
              </a:rPr>
              <a:t/>
            </a:r>
            <a:br>
              <a:rPr lang="es-CL" sz="1050" dirty="0">
                <a:latin typeface="Century Schoolbook" panose="02040604050505020304" pitchFamily="18" charset="0"/>
              </a:rPr>
            </a:br>
            <a:endParaRPr lang="es-CL" sz="1050" dirty="0">
              <a:latin typeface="Century Schoolbook" panose="02040604050505020304" pitchFamily="18" charset="0"/>
            </a:endParaRPr>
          </a:p>
        </p:txBody>
      </p:sp>
      <p:pic>
        <p:nvPicPr>
          <p:cNvPr id="5" name="Imagen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08520" y="5661248"/>
            <a:ext cx="8568952" cy="13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6196" y="-11600"/>
            <a:ext cx="1297340" cy="803809"/>
          </a:xfrm>
          <a:prstGeom prst="rect">
            <a:avLst/>
          </a:prstGeom>
        </p:spPr>
      </p:pic>
      <p:pic>
        <p:nvPicPr>
          <p:cNvPr id="9" name="Marcador de contenido 9">
            <a:extLst>
              <a:ext uri="{FF2B5EF4-FFF2-40B4-BE49-F238E27FC236}">
                <a16:creationId xmlns:a16="http://schemas.microsoft.com/office/drawing/2014/main" id="{996650D6-7276-479C-AE69-F0CAE9AD70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1536192"/>
            <a:ext cx="8280920" cy="4265288"/>
          </a:xfrm>
          <a:prstGeom prst="rect">
            <a:avLst/>
          </a:prstGeom>
        </p:spPr>
      </p:pic>
    </p:spTree>
    <p:extLst>
      <p:ext uri="{BB962C8B-B14F-4D97-AF65-F5344CB8AC3E}">
        <p14:creationId xmlns:p14="http://schemas.microsoft.com/office/powerpoint/2010/main" val="3965457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2C4857-F090-433E-8BE7-6E0BD90430CF}"/>
              </a:ext>
            </a:extLst>
          </p:cNvPr>
          <p:cNvSpPr>
            <a:spLocks noGrp="1"/>
          </p:cNvSpPr>
          <p:nvPr>
            <p:ph type="title"/>
          </p:nvPr>
        </p:nvSpPr>
        <p:spPr>
          <a:xfrm>
            <a:off x="457200" y="274638"/>
            <a:ext cx="6851104" cy="1143000"/>
          </a:xfrm>
        </p:spPr>
        <p:txBody>
          <a:bodyPr/>
          <a:lstStyle/>
          <a:p>
            <a:pPr algn="ctr"/>
            <a:r>
              <a:rPr lang="es-CL" sz="1600" b="1" dirty="0">
                <a:solidFill>
                  <a:srgbClr val="0070C0"/>
                </a:solidFill>
                <a:latin typeface="Century Schoolbook" panose="02040604050505020304" pitchFamily="18" charset="0"/>
              </a:rPr>
              <a:t>No </a:t>
            </a:r>
            <a:r>
              <a:rPr lang="es-CL" sz="1600" b="1" dirty="0" smtClean="0">
                <a:solidFill>
                  <a:srgbClr val="0070C0"/>
                </a:solidFill>
                <a:latin typeface="Century Schoolbook" panose="02040604050505020304" pitchFamily="18" charset="0"/>
              </a:rPr>
              <a:t>olvidar</a:t>
            </a:r>
            <a:r>
              <a:rPr lang="es-CL" sz="1600" b="1" dirty="0">
                <a:solidFill>
                  <a:srgbClr val="0070C0"/>
                </a:solidFill>
                <a:latin typeface="Century Schoolbook" panose="02040604050505020304" pitchFamily="18" charset="0"/>
              </a:rPr>
              <a:t> </a:t>
            </a:r>
            <a:r>
              <a:rPr lang="es-CL" sz="1600" b="1" dirty="0" smtClean="0">
                <a:solidFill>
                  <a:srgbClr val="0070C0"/>
                </a:solidFill>
                <a:latin typeface="Century Schoolbook" panose="02040604050505020304" pitchFamily="18" charset="0"/>
              </a:rPr>
              <a:t>considerar los Antecedentes y/o Documentos </a:t>
            </a:r>
            <a:r>
              <a:rPr lang="es-CL" sz="1600" b="1" dirty="0">
                <a:solidFill>
                  <a:srgbClr val="0070C0"/>
                </a:solidFill>
                <a:latin typeface="Century Schoolbook" panose="02040604050505020304" pitchFamily="18" charset="0"/>
              </a:rPr>
              <a:t>requeridos para </a:t>
            </a:r>
            <a:r>
              <a:rPr lang="es-CL" sz="1600" b="1" dirty="0" smtClean="0">
                <a:solidFill>
                  <a:srgbClr val="0070C0"/>
                </a:solidFill>
                <a:latin typeface="Century Schoolbook" panose="02040604050505020304" pitchFamily="18" charset="0"/>
              </a:rPr>
              <a:t>cada postulación</a:t>
            </a:r>
            <a:r>
              <a:rPr lang="es-CL" sz="1600" b="1" dirty="0">
                <a:solidFill>
                  <a:srgbClr val="0070C0"/>
                </a:solidFill>
                <a:latin typeface="Century Schoolbook" panose="02040604050505020304" pitchFamily="18" charset="0"/>
              </a:rPr>
              <a:t/>
            </a:r>
            <a:br>
              <a:rPr lang="es-CL" sz="1600" b="1" dirty="0">
                <a:solidFill>
                  <a:srgbClr val="0070C0"/>
                </a:solidFill>
                <a:latin typeface="Century Schoolbook" panose="02040604050505020304" pitchFamily="18" charset="0"/>
              </a:rPr>
            </a:br>
            <a:r>
              <a:rPr lang="es-CL" sz="1600" b="1" dirty="0">
                <a:solidFill>
                  <a:srgbClr val="0070C0"/>
                </a:solidFill>
                <a:latin typeface="Century Schoolbook" panose="02040604050505020304" pitchFamily="18" charset="0"/>
              </a:rPr>
              <a:t> (los que están indicados en las Bases </a:t>
            </a:r>
            <a:r>
              <a:rPr lang="es-CL" sz="1600" b="1" dirty="0" smtClean="0">
                <a:solidFill>
                  <a:srgbClr val="0070C0"/>
                </a:solidFill>
                <a:latin typeface="Century Schoolbook" panose="02040604050505020304" pitchFamily="18" charset="0"/>
              </a:rPr>
              <a:t>de cada  </a:t>
            </a:r>
            <a:r>
              <a:rPr lang="es-CL" sz="1600" b="1" dirty="0">
                <a:solidFill>
                  <a:srgbClr val="0070C0"/>
                </a:solidFill>
                <a:latin typeface="Century Schoolbook" panose="02040604050505020304" pitchFamily="18" charset="0"/>
              </a:rPr>
              <a:t>Proceso</a:t>
            </a:r>
            <a:r>
              <a:rPr lang="es-CL" sz="1600" dirty="0">
                <a:latin typeface="Century Schoolbook" panose="02040604050505020304" pitchFamily="18" charset="0"/>
              </a:rPr>
              <a:t>)</a:t>
            </a:r>
          </a:p>
        </p:txBody>
      </p:sp>
      <p:pic>
        <p:nvPicPr>
          <p:cNvPr id="5" name="Marcador de contenido 4">
            <a:extLst>
              <a:ext uri="{FF2B5EF4-FFF2-40B4-BE49-F238E27FC236}">
                <a16:creationId xmlns:a16="http://schemas.microsoft.com/office/drawing/2014/main" id="{C3E0D30B-6B2E-4DE8-9BE3-61A721A9A543}"/>
              </a:ext>
            </a:extLst>
          </p:cNvPr>
          <p:cNvPicPr>
            <a:picLocks noGrp="1" noChangeAspect="1"/>
          </p:cNvPicPr>
          <p:nvPr>
            <p:ph idx="1"/>
          </p:nvPr>
        </p:nvPicPr>
        <p:blipFill>
          <a:blip r:embed="rId2"/>
          <a:stretch>
            <a:fillRect/>
          </a:stretch>
        </p:blipFill>
        <p:spPr>
          <a:xfrm>
            <a:off x="-108520" y="5805264"/>
            <a:ext cx="8640960" cy="1337125"/>
          </a:xfrm>
          <a:prstGeom prst="rect">
            <a:avLst/>
          </a:prstGeom>
        </p:spPr>
      </p:pic>
      <p:pic>
        <p:nvPicPr>
          <p:cNvPr id="4" name="Imagen 3">
            <a:extLst>
              <a:ext uri="{FF2B5EF4-FFF2-40B4-BE49-F238E27FC236}">
                <a16:creationId xmlns:a16="http://schemas.microsoft.com/office/drawing/2014/main" id="{D04203C4-24E2-470B-A103-17E90F56EFB0}"/>
              </a:ext>
            </a:extLst>
          </p:cNvPr>
          <p:cNvPicPr>
            <a:picLocks noChangeAspect="1"/>
          </p:cNvPicPr>
          <p:nvPr/>
        </p:nvPicPr>
        <p:blipFill>
          <a:blip r:embed="rId3"/>
          <a:stretch>
            <a:fillRect/>
          </a:stretch>
        </p:blipFill>
        <p:spPr>
          <a:xfrm>
            <a:off x="6948264" y="92076"/>
            <a:ext cx="1298561" cy="1325562"/>
          </a:xfrm>
          <a:prstGeom prst="rect">
            <a:avLst/>
          </a:prstGeom>
        </p:spPr>
      </p:pic>
      <p:sp>
        <p:nvSpPr>
          <p:cNvPr id="6" name="CuadroTexto 5">
            <a:extLst>
              <a:ext uri="{FF2B5EF4-FFF2-40B4-BE49-F238E27FC236}">
                <a16:creationId xmlns:a16="http://schemas.microsoft.com/office/drawing/2014/main" id="{A2B9D259-B4C4-4A1C-A0DA-42A824792C4F}"/>
              </a:ext>
            </a:extLst>
          </p:cNvPr>
          <p:cNvSpPr txBox="1"/>
          <p:nvPr/>
        </p:nvSpPr>
        <p:spPr>
          <a:xfrm>
            <a:off x="899592" y="1432893"/>
            <a:ext cx="5976664" cy="4416594"/>
          </a:xfrm>
          <a:prstGeom prst="rect">
            <a:avLst/>
          </a:prstGeom>
          <a:noFill/>
        </p:spPr>
        <p:txBody>
          <a:bodyPr wrap="square" rtlCol="0">
            <a:spAutoFit/>
          </a:bodyPr>
          <a:lstStyle/>
          <a:p>
            <a:pPr marL="285750" indent="-285750">
              <a:buFont typeface="Arial" panose="020B0604020202020204" pitchFamily="34" charset="0"/>
              <a:buChar char="•"/>
            </a:pPr>
            <a:r>
              <a:rPr lang="es-ES" sz="1200" dirty="0">
                <a:latin typeface="Century Schoolbook" panose="02040604050505020304" pitchFamily="18" charset="0"/>
              </a:rPr>
              <a:t>Copia Cédula de Identidad </a:t>
            </a:r>
          </a:p>
          <a:p>
            <a:endParaRPr lang="es-ES" sz="1200" dirty="0">
              <a:latin typeface="Century Schoolbook" panose="02040604050505020304" pitchFamily="18" charset="0"/>
            </a:endParaRPr>
          </a:p>
          <a:p>
            <a:pPr marL="285750" indent="-285750">
              <a:buFont typeface="Arial" panose="020B0604020202020204" pitchFamily="34" charset="0"/>
              <a:buChar char="•"/>
            </a:pPr>
            <a:r>
              <a:rPr lang="es-ES" sz="1200" dirty="0">
                <a:latin typeface="Century Schoolbook" panose="02040604050505020304" pitchFamily="18" charset="0"/>
              </a:rPr>
              <a:t>Curriculum vitae (CV) Formato libre</a:t>
            </a:r>
          </a:p>
          <a:p>
            <a:pPr marL="285750" indent="-285750">
              <a:buFont typeface="Arial" panose="020B0604020202020204" pitchFamily="34" charset="0"/>
              <a:buChar char="•"/>
            </a:pPr>
            <a:endParaRPr lang="es-ES" sz="1200" dirty="0">
              <a:latin typeface="Century Schoolbook" panose="02040604050505020304" pitchFamily="18" charset="0"/>
            </a:endParaRPr>
          </a:p>
          <a:p>
            <a:pPr marL="742950" lvl="1" indent="-285750">
              <a:buFont typeface="Arial" panose="020B0604020202020204" pitchFamily="34" charset="0"/>
              <a:buChar char="•"/>
            </a:pPr>
            <a:r>
              <a:rPr lang="es-ES" sz="1200" dirty="0">
                <a:latin typeface="Century Schoolbook" panose="02040604050505020304" pitchFamily="18" charset="0"/>
              </a:rPr>
              <a:t>Copia de certificado que acredite nivel Educacional, requerido por ley. (Licencia de Educación Media, Título Profesional o Técnico, otorgado por un Centro de Formación Técnica (CFT), Instituto Profesional (IP) o Universidad del Estado o reconocido por éste o aquellos validados en Chile. (Si el documento se emitió en el extranjero, se debe adjuntar el certificado de validación del título otorgado por la Universidad de Chile).</a:t>
            </a:r>
          </a:p>
          <a:p>
            <a:pPr lvl="1"/>
            <a:endParaRPr lang="es-ES" sz="1200" dirty="0">
              <a:latin typeface="Century Schoolbook" panose="02040604050505020304" pitchFamily="18" charset="0"/>
            </a:endParaRPr>
          </a:p>
          <a:p>
            <a:pPr marL="628650" lvl="1" indent="-171450">
              <a:buFont typeface="Wingdings" panose="05000000000000000000" pitchFamily="2" charset="2"/>
              <a:buChar char="§"/>
            </a:pPr>
            <a:endParaRPr lang="es-ES" sz="1200" dirty="0">
              <a:latin typeface="Century Schoolbook" panose="02040604050505020304" pitchFamily="18" charset="0"/>
            </a:endParaRPr>
          </a:p>
          <a:p>
            <a:pPr marL="285750" indent="-285750">
              <a:buFont typeface="Arial" panose="020B0604020202020204" pitchFamily="34" charset="0"/>
              <a:buChar char="•"/>
            </a:pPr>
            <a:r>
              <a:rPr lang="es-ES" sz="1200" dirty="0">
                <a:latin typeface="Century Schoolbook" panose="02040604050505020304" pitchFamily="18" charset="0"/>
              </a:rPr>
              <a:t>Copia de Certificados o documentos que acrediten experiencia laboral (como, por ejemplo, certificado de relación de servicio, carta de recomendación que mencione el periodo laboral, histórico de cotizaciones, contratos, finiquitos u otro que explicite los años de desempeño laboral)</a:t>
            </a:r>
          </a:p>
          <a:p>
            <a:pPr marL="285750" indent="-285750">
              <a:buFont typeface="Arial" panose="020B0604020202020204" pitchFamily="34" charset="0"/>
              <a:buChar char="•"/>
            </a:pPr>
            <a:endParaRPr lang="es-ES" sz="1200" dirty="0">
              <a:latin typeface="Century Schoolbook" panose="02040604050505020304" pitchFamily="18" charset="0"/>
            </a:endParaRPr>
          </a:p>
          <a:p>
            <a:endParaRPr lang="es-ES" sz="1200" dirty="0">
              <a:latin typeface="Century Schoolbook" panose="02040604050505020304" pitchFamily="18" charset="0"/>
            </a:endParaRPr>
          </a:p>
          <a:p>
            <a:pPr marL="285750" indent="-285750">
              <a:buFont typeface="Arial" panose="020B0604020202020204" pitchFamily="34" charset="0"/>
              <a:buChar char="•"/>
            </a:pPr>
            <a:r>
              <a:rPr lang="es-ES" sz="1200" dirty="0">
                <a:latin typeface="Century Schoolbook" panose="02040604050505020304" pitchFamily="18" charset="0"/>
              </a:rPr>
              <a:t> Copia de Certificados que acrediten capacitación, postítulos y/o postgrados.</a:t>
            </a:r>
          </a:p>
          <a:p>
            <a:pPr marL="285750" indent="-285750">
              <a:buFont typeface="Arial" panose="020B0604020202020204" pitchFamily="34" charset="0"/>
              <a:buChar char="•"/>
            </a:pPr>
            <a:endParaRPr lang="es-ES" sz="1200" dirty="0">
              <a:latin typeface="Century Schoolbook" panose="02040604050505020304" pitchFamily="18" charset="0"/>
            </a:endParaRPr>
          </a:p>
          <a:p>
            <a:pPr marL="285750" indent="-285750">
              <a:buFont typeface="Arial" panose="020B0604020202020204" pitchFamily="34" charset="0"/>
              <a:buChar char="•"/>
            </a:pPr>
            <a:endParaRPr lang="es-ES" sz="1100" dirty="0"/>
          </a:p>
          <a:p>
            <a:endParaRPr lang="es-CL" dirty="0"/>
          </a:p>
        </p:txBody>
      </p:sp>
    </p:spTree>
    <p:extLst>
      <p:ext uri="{BB962C8B-B14F-4D97-AF65-F5344CB8AC3E}">
        <p14:creationId xmlns:p14="http://schemas.microsoft.com/office/powerpoint/2010/main" val="2057955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1124744"/>
            <a:ext cx="7620000" cy="3528392"/>
          </a:xfrm>
        </p:spPr>
        <p:txBody>
          <a:bodyPr/>
          <a:lstStyle/>
          <a:p>
            <a:pPr marL="171450" indent="-171450">
              <a:buFont typeface="Arial" panose="020B0604020202020204" pitchFamily="34" charset="0"/>
              <a:buChar char="•"/>
            </a:pPr>
            <a:r>
              <a:rPr lang="es-ES" sz="1200" i="1" dirty="0">
                <a:solidFill>
                  <a:schemeClr val="tx1"/>
                </a:solidFill>
                <a:latin typeface="Century Schoolbook" panose="02040604050505020304" pitchFamily="18" charset="0"/>
              </a:rPr>
              <a:t>Opcionalmente se podrán solicitar los siguientes documentos:</a:t>
            </a:r>
            <a:r>
              <a:rPr lang="es-ES" sz="1200" i="1" dirty="0">
                <a:solidFill>
                  <a:srgbClr val="E68200"/>
                </a:solidFill>
                <a:latin typeface="Century Schoolbook" panose="02040604050505020304" pitchFamily="18" charset="0"/>
                <a:hlinkClick r:id="rId2">
                  <a:extLst>
                    <a:ext uri="{A12FA001-AC4F-418D-AE19-62706E023703}">
                      <ahyp:hlinkClr xmlns:ahyp="http://schemas.microsoft.com/office/drawing/2018/hyperlinkcolor" xmlns="" val="tx"/>
                    </a:ext>
                  </a:extLst>
                </a:hlinkClick>
              </a:rPr>
              <a:t/>
            </a:r>
            <a:br>
              <a:rPr lang="es-ES" sz="1200" i="1" dirty="0">
                <a:solidFill>
                  <a:srgbClr val="E68200"/>
                </a:solidFill>
                <a:latin typeface="Century Schoolbook" panose="02040604050505020304" pitchFamily="18" charset="0"/>
                <a:hlinkClick r:id="rId2">
                  <a:extLst>
                    <a:ext uri="{A12FA001-AC4F-418D-AE19-62706E023703}">
                      <ahyp:hlinkClr xmlns:ahyp="http://schemas.microsoft.com/office/drawing/2018/hyperlinkcolor" xmlns="" val="tx"/>
                    </a:ext>
                  </a:extLst>
                </a:hlinkClick>
              </a:rPr>
            </a:br>
            <a:r>
              <a:rPr lang="es-ES" sz="1200" i="1" dirty="0">
                <a:solidFill>
                  <a:srgbClr val="E68200"/>
                </a:solidFill>
                <a:latin typeface="Century Schoolbook" panose="02040604050505020304" pitchFamily="18" charset="0"/>
                <a:hlinkClick r:id="rId2">
                  <a:extLst>
                    <a:ext uri="{A12FA001-AC4F-418D-AE19-62706E023703}">
                      <ahyp:hlinkClr xmlns:ahyp="http://schemas.microsoft.com/office/drawing/2018/hyperlinkcolor" xmlns="" val="tx"/>
                    </a:ext>
                  </a:extLst>
                </a:hlinkClick>
              </a:rPr>
              <a:t/>
            </a:r>
            <a:br>
              <a:rPr lang="es-ES" sz="1200" i="1" dirty="0">
                <a:solidFill>
                  <a:srgbClr val="E68200"/>
                </a:solidFill>
                <a:latin typeface="Century Schoolbook" panose="02040604050505020304" pitchFamily="18" charset="0"/>
                <a:hlinkClick r:id="rId2">
                  <a:extLst>
                    <a:ext uri="{A12FA001-AC4F-418D-AE19-62706E023703}">
                      <ahyp:hlinkClr xmlns:ahyp="http://schemas.microsoft.com/office/drawing/2018/hyperlinkcolor" xmlns="" val="tx"/>
                    </a:ext>
                  </a:extLst>
                </a:hlinkClick>
              </a:rPr>
            </a:br>
            <a:r>
              <a:rPr lang="es-ES" sz="1200" i="1" dirty="0">
                <a:solidFill>
                  <a:srgbClr val="0070C0"/>
                </a:solidFill>
                <a:latin typeface="Century Schoolbook" panose="02040604050505020304" pitchFamily="18" charset="0"/>
                <a:hlinkClick r:id="rId2">
                  <a:extLst>
                    <a:ext uri="{A12FA001-AC4F-418D-AE19-62706E023703}">
                      <ahyp:hlinkClr xmlns:ahyp="http://schemas.microsoft.com/office/drawing/2018/hyperlinkcolor" xmlns="" val="tx"/>
                    </a:ext>
                  </a:extLst>
                </a:hlinkClick>
              </a:rPr>
              <a:t>Declaración Jurada Simple  de Ingreso  a la planta o la contrata</a:t>
            </a:r>
            <a:r>
              <a:rPr lang="es-ES" sz="1200" i="1" dirty="0">
                <a:solidFill>
                  <a:srgbClr val="0070C0"/>
                </a:solidFill>
                <a:latin typeface="Century Schoolbook" panose="02040604050505020304" pitchFamily="18" charset="0"/>
              </a:rPr>
              <a:t/>
            </a:r>
            <a:br>
              <a:rPr lang="es-ES" sz="1200" i="1" dirty="0">
                <a:solidFill>
                  <a:srgbClr val="0070C0"/>
                </a:solidFill>
                <a:latin typeface="Century Schoolbook" panose="02040604050505020304" pitchFamily="18" charset="0"/>
              </a:rPr>
            </a:br>
            <a:r>
              <a:rPr lang="es-CL" sz="1200" i="1" dirty="0">
                <a:solidFill>
                  <a:srgbClr val="0070C0"/>
                </a:solidFill>
                <a:latin typeface="Century Schoolbook" panose="02040604050505020304" pitchFamily="18" charset="0"/>
              </a:rPr>
              <a:t/>
            </a:r>
            <a:br>
              <a:rPr lang="es-CL" sz="1200" i="1" dirty="0">
                <a:solidFill>
                  <a:srgbClr val="0070C0"/>
                </a:solidFill>
                <a:latin typeface="Century Schoolbook" panose="02040604050505020304" pitchFamily="18" charset="0"/>
              </a:rPr>
            </a:br>
            <a:r>
              <a:rPr lang="es-CL" sz="1200" i="1" dirty="0">
                <a:solidFill>
                  <a:srgbClr val="0070C0"/>
                </a:solidFill>
                <a:latin typeface="Century Schoolbook" panose="02040604050505020304" pitchFamily="18" charset="0"/>
                <a:hlinkClick r:id="rId3">
                  <a:extLst>
                    <a:ext uri="{A12FA001-AC4F-418D-AE19-62706E023703}">
                      <ahyp:hlinkClr xmlns:ahyp="http://schemas.microsoft.com/office/drawing/2018/hyperlinkcolor" xmlns="" val="tx"/>
                    </a:ext>
                  </a:extLst>
                </a:hlinkClick>
              </a:rPr>
              <a:t>Declaración Jurada Simple de Inhabilidades</a:t>
            </a:r>
            <a:r>
              <a:rPr lang="es-CL" sz="1200" i="1" dirty="0">
                <a:solidFill>
                  <a:srgbClr val="0070C0"/>
                </a:solidFill>
                <a:latin typeface="Century Schoolbook" panose="02040604050505020304" pitchFamily="18" charset="0"/>
              </a:rPr>
              <a:t/>
            </a:r>
            <a:br>
              <a:rPr lang="es-CL" sz="1200" i="1" dirty="0">
                <a:solidFill>
                  <a:srgbClr val="0070C0"/>
                </a:solidFill>
                <a:latin typeface="Century Schoolbook" panose="02040604050505020304" pitchFamily="18" charset="0"/>
              </a:rPr>
            </a:br>
            <a:r>
              <a:rPr lang="es-CL" sz="1200" i="1" dirty="0">
                <a:solidFill>
                  <a:srgbClr val="0070C0"/>
                </a:solidFill>
                <a:latin typeface="Century Schoolbook" panose="02040604050505020304" pitchFamily="18" charset="0"/>
              </a:rPr>
              <a:t/>
            </a:r>
            <a:br>
              <a:rPr lang="es-CL" sz="1200" i="1" dirty="0">
                <a:solidFill>
                  <a:srgbClr val="0070C0"/>
                </a:solidFill>
                <a:latin typeface="Century Schoolbook" panose="02040604050505020304" pitchFamily="18" charset="0"/>
              </a:rPr>
            </a:br>
            <a:r>
              <a:rPr lang="es-CL" sz="1200" i="1" dirty="0">
                <a:solidFill>
                  <a:srgbClr val="0070C0"/>
                </a:solidFill>
                <a:latin typeface="Century Schoolbook" panose="02040604050505020304" pitchFamily="18" charset="0"/>
                <a:hlinkClick r:id="rId4">
                  <a:extLst>
                    <a:ext uri="{A12FA001-AC4F-418D-AE19-62706E023703}">
                      <ahyp:hlinkClr xmlns:ahyp="http://schemas.microsoft.com/office/drawing/2018/hyperlinkcolor" xmlns="" val="tx"/>
                    </a:ext>
                  </a:extLst>
                </a:hlinkClick>
              </a:rPr>
              <a:t>Certificado de Experiencia Laboral</a:t>
            </a:r>
            <a:r>
              <a:rPr lang="es-CL" sz="1200" i="1" dirty="0">
                <a:solidFill>
                  <a:srgbClr val="0070C0"/>
                </a:solidFill>
                <a:latin typeface="Century Schoolbook" panose="02040604050505020304" pitchFamily="18" charset="0"/>
              </a:rPr>
              <a:t/>
            </a:r>
            <a:br>
              <a:rPr lang="es-CL" sz="1200" i="1" dirty="0">
                <a:solidFill>
                  <a:srgbClr val="0070C0"/>
                </a:solidFill>
                <a:latin typeface="Century Schoolbook" panose="02040604050505020304" pitchFamily="18" charset="0"/>
              </a:rPr>
            </a:br>
            <a:r>
              <a:rPr lang="es-CL" sz="1200" i="1" dirty="0">
                <a:solidFill>
                  <a:srgbClr val="0070C0"/>
                </a:solidFill>
                <a:latin typeface="Century Schoolbook" panose="02040604050505020304" pitchFamily="18" charset="0"/>
              </a:rPr>
              <a:t/>
            </a:r>
            <a:br>
              <a:rPr lang="es-CL" sz="1200" i="1" dirty="0">
                <a:solidFill>
                  <a:srgbClr val="0070C0"/>
                </a:solidFill>
                <a:latin typeface="Century Schoolbook" panose="02040604050505020304" pitchFamily="18" charset="0"/>
              </a:rPr>
            </a:br>
            <a:r>
              <a:rPr lang="es-CL" sz="1200" i="1" dirty="0">
                <a:solidFill>
                  <a:srgbClr val="0070C0"/>
                </a:solidFill>
                <a:latin typeface="Century Schoolbook" panose="02040604050505020304" pitchFamily="18" charset="0"/>
                <a:hlinkClick r:id="rId5">
                  <a:extLst>
                    <a:ext uri="{A12FA001-AC4F-418D-AE19-62706E023703}">
                      <ahyp:hlinkClr xmlns:ahyp="http://schemas.microsoft.com/office/drawing/2018/hyperlinkcolor" xmlns="" val="tx"/>
                    </a:ext>
                  </a:extLst>
                </a:hlinkClick>
              </a:rPr>
              <a:t>Certificado de situación militar al día(solo cuando corresponda)</a:t>
            </a:r>
            <a:r>
              <a:rPr lang="es-CL" sz="1200" i="1" dirty="0">
                <a:latin typeface="Century Schoolbook" panose="02040604050505020304" pitchFamily="18" charset="0"/>
              </a:rPr>
              <a:t/>
            </a:r>
            <a:br>
              <a:rPr lang="es-CL" sz="1200" i="1" dirty="0">
                <a:latin typeface="Century Schoolbook" panose="02040604050505020304" pitchFamily="18" charset="0"/>
              </a:rPr>
            </a:br>
            <a:r>
              <a:rPr lang="es-CL" sz="1200" i="1" dirty="0">
                <a:latin typeface="Century Schoolbook" panose="02040604050505020304" pitchFamily="18" charset="0"/>
              </a:rPr>
              <a:t/>
            </a:r>
            <a:br>
              <a:rPr lang="es-CL" sz="1200" i="1" dirty="0">
                <a:latin typeface="Century Schoolbook" panose="02040604050505020304" pitchFamily="18" charset="0"/>
              </a:rPr>
            </a:br>
            <a:r>
              <a:rPr lang="es-CL" sz="1200" i="1" dirty="0">
                <a:latin typeface="Century Schoolbook" panose="02040604050505020304" pitchFamily="18" charset="0"/>
              </a:rPr>
              <a:t/>
            </a:r>
            <a:br>
              <a:rPr lang="es-CL" sz="1200" i="1" dirty="0">
                <a:latin typeface="Century Schoolbook" panose="02040604050505020304" pitchFamily="18" charset="0"/>
              </a:rPr>
            </a:br>
            <a:r>
              <a:rPr lang="es-CL" sz="1200" b="1" i="1" dirty="0">
                <a:latin typeface="Century Schoolbook" panose="02040604050505020304" pitchFamily="18" charset="0"/>
              </a:rPr>
              <a:t>RECUERDE:</a:t>
            </a:r>
            <a:r>
              <a:rPr lang="es-CL" sz="1200" i="1" dirty="0">
                <a:latin typeface="Century Schoolbook" panose="02040604050505020304" pitchFamily="18" charset="0"/>
              </a:rPr>
              <a:t/>
            </a:r>
            <a:br>
              <a:rPr lang="es-CL" sz="1200" i="1" dirty="0">
                <a:latin typeface="Century Schoolbook" panose="02040604050505020304" pitchFamily="18" charset="0"/>
              </a:rPr>
            </a:br>
            <a:r>
              <a:rPr lang="es-CL" sz="1200" i="1" dirty="0">
                <a:latin typeface="Century Schoolbook" panose="02040604050505020304" pitchFamily="18" charset="0"/>
              </a:rPr>
              <a:t/>
            </a:r>
            <a:br>
              <a:rPr lang="es-CL" sz="1200" i="1" dirty="0">
                <a:latin typeface="Century Schoolbook" panose="02040604050505020304" pitchFamily="18" charset="0"/>
              </a:rPr>
            </a:br>
            <a:r>
              <a:rPr lang="es-CL" sz="1200" i="1" dirty="0">
                <a:latin typeface="Century Schoolbook" panose="02040604050505020304" pitchFamily="18" charset="0"/>
              </a:rPr>
              <a:t>Puede utilizar la </a:t>
            </a:r>
            <a:r>
              <a:rPr lang="es-ES" sz="1200" dirty="0">
                <a:latin typeface="Century Schoolbook" panose="02040604050505020304" pitchFamily="18" charset="0"/>
              </a:rPr>
              <a:t>Clave Única, si no está registrado en el portal.</a:t>
            </a:r>
            <a:br>
              <a:rPr lang="es-ES" sz="1200" dirty="0">
                <a:latin typeface="Century Schoolbook" panose="02040604050505020304" pitchFamily="18" charset="0"/>
              </a:rPr>
            </a:br>
            <a:r>
              <a:rPr lang="es-ES" sz="1200" dirty="0">
                <a:latin typeface="Century Schoolbook" panose="02040604050505020304" pitchFamily="18" charset="0"/>
              </a:rPr>
              <a:t/>
            </a:r>
            <a:br>
              <a:rPr lang="es-ES" sz="1200" dirty="0">
                <a:latin typeface="Century Schoolbook" panose="02040604050505020304" pitchFamily="18" charset="0"/>
              </a:rPr>
            </a:br>
            <a:r>
              <a:rPr lang="es-ES" sz="1200" b="1" dirty="0">
                <a:latin typeface="Century Schoolbook" panose="02040604050505020304" pitchFamily="18" charset="0"/>
              </a:rPr>
              <a:t>Importante, los documentos deben ser digitalizados para postular en línea. </a:t>
            </a:r>
            <a:br>
              <a:rPr lang="es-ES" sz="1200" b="1" dirty="0">
                <a:latin typeface="Century Schoolbook" panose="02040604050505020304" pitchFamily="18" charset="0"/>
              </a:rPr>
            </a:br>
            <a:r>
              <a:rPr lang="es-ES" sz="1200" b="1" dirty="0">
                <a:latin typeface="Century Schoolbook" panose="02040604050505020304" pitchFamily="18" charset="0"/>
              </a:rPr>
              <a:t>En Formato PDF .</a:t>
            </a:r>
            <a:r>
              <a:rPr lang="es-CL" sz="6000" b="1" dirty="0"/>
              <a:t/>
            </a:r>
            <a:br>
              <a:rPr lang="es-CL" sz="6000" b="1" dirty="0"/>
            </a:br>
            <a:endParaRPr lang="es-CL" dirty="0"/>
          </a:p>
        </p:txBody>
      </p:sp>
      <p:pic>
        <p:nvPicPr>
          <p:cNvPr id="4" name="Imagen 7"/>
          <p:cNvPicPr>
            <a:picLocks noGrp="1" noChangeAspect="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323528" y="5445224"/>
            <a:ext cx="7620000" cy="1261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976DEB9D-046F-4936-A854-8E21E6AB670F}"/>
              </a:ext>
            </a:extLst>
          </p:cNvPr>
          <p:cNvPicPr>
            <a:picLocks noChangeAspect="1"/>
          </p:cNvPicPr>
          <p:nvPr/>
        </p:nvPicPr>
        <p:blipFill>
          <a:blip r:embed="rId7"/>
          <a:stretch>
            <a:fillRect/>
          </a:stretch>
        </p:blipFill>
        <p:spPr>
          <a:xfrm>
            <a:off x="7020272" y="64179"/>
            <a:ext cx="1298561" cy="1329043"/>
          </a:xfrm>
          <a:prstGeom prst="rect">
            <a:avLst/>
          </a:prstGeom>
        </p:spPr>
      </p:pic>
    </p:spTree>
    <p:extLst>
      <p:ext uri="{BB962C8B-B14F-4D97-AF65-F5344CB8AC3E}">
        <p14:creationId xmlns:p14="http://schemas.microsoft.com/office/powerpoint/2010/main" val="4073408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6635080" cy="1143000"/>
          </a:xfrm>
        </p:spPr>
        <p:txBody>
          <a:bodyPr/>
          <a:lstStyle/>
          <a:p>
            <a:pPr algn="ctr"/>
            <a:r>
              <a:rPr lang="es-CL" sz="1400" b="1" dirty="0">
                <a:solidFill>
                  <a:srgbClr val="0070C0"/>
                </a:solidFill>
                <a:latin typeface="Century Schoolbook" panose="02040604050505020304" pitchFamily="18" charset="0"/>
              </a:rPr>
              <a:t>AL DAR CLICK EN “AGREGAR” SE </a:t>
            </a:r>
            <a:r>
              <a:rPr lang="es-CL" sz="1400" b="1" dirty="0" smtClean="0">
                <a:solidFill>
                  <a:srgbClr val="0070C0"/>
                </a:solidFill>
                <a:latin typeface="Century Schoolbook" panose="02040604050505020304" pitchFamily="18" charset="0"/>
              </a:rPr>
              <a:t>ABRIRÁ </a:t>
            </a:r>
            <a:r>
              <a:rPr lang="es-CL" sz="1400" b="1" dirty="0">
                <a:solidFill>
                  <a:srgbClr val="0070C0"/>
                </a:solidFill>
                <a:latin typeface="Century Schoolbook" panose="02040604050505020304" pitchFamily="18" charset="0"/>
              </a:rPr>
              <a:t>LA SIGUIENTE VENTANA,</a:t>
            </a:r>
            <a:br>
              <a:rPr lang="es-CL" sz="1400" b="1" dirty="0">
                <a:solidFill>
                  <a:srgbClr val="0070C0"/>
                </a:solidFill>
                <a:latin typeface="Century Schoolbook" panose="02040604050505020304" pitchFamily="18" charset="0"/>
              </a:rPr>
            </a:br>
            <a:r>
              <a:rPr lang="es-CL" sz="1400" b="1" dirty="0" smtClean="0">
                <a:solidFill>
                  <a:srgbClr val="0070C0"/>
                </a:solidFill>
                <a:latin typeface="Century Schoolbook" panose="02040604050505020304" pitchFamily="18" charset="0"/>
              </a:rPr>
              <a:t>DEBIENDO </a:t>
            </a:r>
            <a:r>
              <a:rPr lang="es-CL" sz="1400" b="1" dirty="0">
                <a:solidFill>
                  <a:srgbClr val="0070C0"/>
                </a:solidFill>
                <a:latin typeface="Century Schoolbook" panose="02040604050505020304" pitchFamily="18" charset="0"/>
              </a:rPr>
              <a:t>PRESIONAR EN “</a:t>
            </a:r>
            <a:r>
              <a:rPr lang="es-CL" sz="1400" b="1" i="1" dirty="0">
                <a:solidFill>
                  <a:srgbClr val="0070C0"/>
                </a:solidFill>
                <a:latin typeface="Century Schoolbook" panose="02040604050505020304" pitchFamily="18" charset="0"/>
              </a:rPr>
              <a:t>SELECCIONE TIPO DE DOCUMENTO</a:t>
            </a:r>
            <a:r>
              <a:rPr lang="es-CL" sz="1400" b="1" dirty="0">
                <a:solidFill>
                  <a:srgbClr val="0070C0"/>
                </a:solidFill>
                <a:latin typeface="Century Schoolbook" panose="02040604050505020304" pitchFamily="18" charset="0"/>
              </a:rPr>
              <a:t>” </a:t>
            </a:r>
          </a:p>
        </p:txBody>
      </p:sp>
      <p:pic>
        <p:nvPicPr>
          <p:cNvPr id="4" name="Imagen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325" y="5700713"/>
            <a:ext cx="8647757"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260648"/>
            <a:ext cx="1297340" cy="803809"/>
          </a:xfrm>
          <a:prstGeom prst="rect">
            <a:avLst/>
          </a:prstGeom>
        </p:spPr>
      </p:pic>
      <p:pic>
        <p:nvPicPr>
          <p:cNvPr id="6" name="Imagen 5">
            <a:extLst>
              <a:ext uri="{FF2B5EF4-FFF2-40B4-BE49-F238E27FC236}">
                <a16:creationId xmlns:a16="http://schemas.microsoft.com/office/drawing/2014/main" id="{903395ED-B2FE-4208-BF2B-763D60CF2E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1196752"/>
            <a:ext cx="8352928" cy="4503961"/>
          </a:xfrm>
          <a:prstGeom prst="rect">
            <a:avLst/>
          </a:prstGeom>
        </p:spPr>
      </p:pic>
    </p:spTree>
    <p:extLst>
      <p:ext uri="{BB962C8B-B14F-4D97-AF65-F5344CB8AC3E}">
        <p14:creationId xmlns:p14="http://schemas.microsoft.com/office/powerpoint/2010/main" val="1232549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32438"/>
            <a:ext cx="6336704" cy="1143000"/>
          </a:xfrm>
        </p:spPr>
        <p:txBody>
          <a:bodyPr/>
          <a:lstStyle/>
          <a:p>
            <a:pPr algn="ctr"/>
            <a:r>
              <a:rPr lang="es-CL" sz="1400" b="1" dirty="0">
                <a:solidFill>
                  <a:srgbClr val="0070C0"/>
                </a:solidFill>
                <a:latin typeface="Century Schoolbook" panose="02040604050505020304" pitchFamily="18" charset="0"/>
              </a:rPr>
              <a:t>AHORA DEBE </a:t>
            </a:r>
            <a:r>
              <a:rPr lang="es-CL" sz="1400" b="1" dirty="0" smtClean="0">
                <a:solidFill>
                  <a:srgbClr val="0070C0"/>
                </a:solidFill>
                <a:latin typeface="Century Schoolbook" panose="02040604050505020304" pitchFamily="18" charset="0"/>
              </a:rPr>
              <a:t>VISUALIZAR UNA </a:t>
            </a:r>
            <a:r>
              <a:rPr lang="es-CL" sz="1400" b="1" dirty="0">
                <a:solidFill>
                  <a:srgbClr val="0070C0"/>
                </a:solidFill>
                <a:latin typeface="Century Schoolbook" panose="02040604050505020304" pitchFamily="18" charset="0"/>
              </a:rPr>
              <a:t>VENTANA COMO LA SIGUIENTE, EN LA CUAL APARECEN TODOS LOS DOCUMENTOS QUE DEBE  CARGAR EN LA </a:t>
            </a:r>
            <a:r>
              <a:rPr lang="es-CL" sz="1400" b="1" dirty="0" smtClean="0">
                <a:solidFill>
                  <a:srgbClr val="0070C0"/>
                </a:solidFill>
                <a:latin typeface="Century Schoolbook" panose="02040604050505020304" pitchFamily="18" charset="0"/>
              </a:rPr>
              <a:t>POSTULACIÓN</a:t>
            </a:r>
            <a:r>
              <a:rPr lang="es-CL" sz="1400" b="1" dirty="0">
                <a:solidFill>
                  <a:srgbClr val="0070C0"/>
                </a:solidFill>
                <a:latin typeface="Century Schoolbook" panose="02040604050505020304" pitchFamily="18" charset="0"/>
              </a:rPr>
              <a:t>, </a:t>
            </a:r>
            <a:r>
              <a:rPr lang="es-CL" sz="1400" dirty="0">
                <a:solidFill>
                  <a:srgbClr val="0070C0"/>
                </a:solidFill>
                <a:latin typeface="Century Schoolbook" panose="02040604050505020304" pitchFamily="18" charset="0"/>
              </a:rPr>
              <a:t>recuerde cargar los archivos en el documento seleccionado correspondiente, es decir </a:t>
            </a:r>
            <a:r>
              <a:rPr lang="es-CL" sz="1400" i="1" u="sng" dirty="0">
                <a:solidFill>
                  <a:srgbClr val="0070C0"/>
                </a:solidFill>
                <a:latin typeface="Century Schoolbook" panose="02040604050505020304" pitchFamily="18" charset="0"/>
              </a:rPr>
              <a:t>si por ejemplo selecciono copia de </a:t>
            </a:r>
            <a:r>
              <a:rPr lang="es-CL" sz="1400" i="1" u="sng" dirty="0" smtClean="0">
                <a:solidFill>
                  <a:srgbClr val="0070C0"/>
                </a:solidFill>
                <a:latin typeface="Century Schoolbook" panose="02040604050505020304" pitchFamily="18" charset="0"/>
              </a:rPr>
              <a:t>cédula </a:t>
            </a:r>
            <a:r>
              <a:rPr lang="es-CL" sz="1400" i="1" u="sng" dirty="0">
                <a:solidFill>
                  <a:srgbClr val="0070C0"/>
                </a:solidFill>
                <a:latin typeface="Century Schoolbook" panose="02040604050505020304" pitchFamily="18" charset="0"/>
              </a:rPr>
              <a:t>de identidad </a:t>
            </a:r>
            <a:r>
              <a:rPr lang="es-CL" sz="1400" i="1" u="sng" dirty="0" smtClean="0">
                <a:solidFill>
                  <a:srgbClr val="0070C0"/>
                </a:solidFill>
                <a:latin typeface="Century Schoolbook" panose="02040604050505020304" pitchFamily="18" charset="0"/>
              </a:rPr>
              <a:t>sólo </a:t>
            </a:r>
            <a:r>
              <a:rPr lang="es-CL" sz="1400" i="1" u="sng" dirty="0">
                <a:solidFill>
                  <a:srgbClr val="0070C0"/>
                </a:solidFill>
                <a:latin typeface="Century Schoolbook" panose="02040604050505020304" pitchFamily="18" charset="0"/>
              </a:rPr>
              <a:t>puedo subir </a:t>
            </a:r>
            <a:r>
              <a:rPr lang="es-CL" sz="1400" i="1" u="sng" dirty="0" smtClean="0">
                <a:solidFill>
                  <a:srgbClr val="0070C0"/>
                </a:solidFill>
                <a:latin typeface="Century Schoolbook" panose="02040604050505020304" pitchFamily="18" charset="0"/>
              </a:rPr>
              <a:t>el Carnet de identidad ese apartado;  </a:t>
            </a:r>
            <a:r>
              <a:rPr lang="es-CL" sz="1400" i="1" u="sng" dirty="0">
                <a:solidFill>
                  <a:srgbClr val="0070C0"/>
                </a:solidFill>
                <a:latin typeface="Century Schoolbook" panose="02040604050505020304" pitchFamily="18" charset="0"/>
              </a:rPr>
              <a:t>si subo otro archivo distinto ya no </a:t>
            </a:r>
            <a:r>
              <a:rPr lang="es-CL" sz="1400" i="1" u="sng" dirty="0" smtClean="0">
                <a:solidFill>
                  <a:srgbClr val="0070C0"/>
                </a:solidFill>
                <a:latin typeface="Century Schoolbook" panose="02040604050505020304" pitchFamily="18" charset="0"/>
              </a:rPr>
              <a:t>sería </a:t>
            </a:r>
            <a:r>
              <a:rPr lang="es-CL" sz="1400" i="1" u="sng" dirty="0">
                <a:solidFill>
                  <a:srgbClr val="0070C0"/>
                </a:solidFill>
                <a:latin typeface="Century Schoolbook" panose="02040604050505020304" pitchFamily="18" charset="0"/>
              </a:rPr>
              <a:t>correcta la postulación </a:t>
            </a:r>
          </a:p>
        </p:txBody>
      </p:sp>
      <p:pic>
        <p:nvPicPr>
          <p:cNvPr id="4" name="Imagen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325" y="5700713"/>
            <a:ext cx="8647757"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6334" y="44624"/>
            <a:ext cx="1297340" cy="1091841"/>
          </a:xfrm>
          <a:prstGeom prst="rect">
            <a:avLst/>
          </a:prstGeom>
        </p:spPr>
      </p:pic>
      <p:pic>
        <p:nvPicPr>
          <p:cNvPr id="7" name="Imagen 6">
            <a:extLst>
              <a:ext uri="{FF2B5EF4-FFF2-40B4-BE49-F238E27FC236}">
                <a16:creationId xmlns:a16="http://schemas.microsoft.com/office/drawing/2014/main" id="{FFA6A197-7480-4A80-B71F-FC48FAAD54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00" y="1772816"/>
            <a:ext cx="8438732" cy="4241446"/>
          </a:xfrm>
          <a:prstGeom prst="rect">
            <a:avLst/>
          </a:prstGeom>
        </p:spPr>
      </p:pic>
    </p:spTree>
    <p:extLst>
      <p:ext uri="{BB962C8B-B14F-4D97-AF65-F5344CB8AC3E}">
        <p14:creationId xmlns:p14="http://schemas.microsoft.com/office/powerpoint/2010/main" val="2093492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843738"/>
            <a:ext cx="7620000" cy="1143000"/>
          </a:xfrm>
        </p:spPr>
        <p:txBody>
          <a:bodyPr/>
          <a:lstStyle/>
          <a:p>
            <a:pPr algn="ctr"/>
            <a:r>
              <a:rPr lang="es-CL" sz="1400" b="1" dirty="0">
                <a:solidFill>
                  <a:srgbClr val="0070C0"/>
                </a:solidFill>
                <a:latin typeface="Century Schoolbook" panose="02040604050505020304" pitchFamily="18" charset="0"/>
              </a:rPr>
              <a:t>CUANDO YA SELECCIONA EL TIPO DE DOCUMENTO , DEBE DAR CLICK EN “</a:t>
            </a:r>
            <a:r>
              <a:rPr lang="es-CL" sz="1400" b="1" dirty="0" smtClean="0">
                <a:solidFill>
                  <a:srgbClr val="0070C0"/>
                </a:solidFill>
                <a:latin typeface="Century Schoolbook" panose="02040604050505020304" pitchFamily="18" charset="0"/>
              </a:rPr>
              <a:t>SELECCI</a:t>
            </a:r>
            <a:r>
              <a:rPr lang="es-CL" sz="1400" b="1" dirty="0">
                <a:solidFill>
                  <a:srgbClr val="0070C0"/>
                </a:solidFill>
                <a:latin typeface="Century Schoolbook" panose="02040604050505020304" pitchFamily="18" charset="0"/>
              </a:rPr>
              <a:t>O</a:t>
            </a:r>
            <a:r>
              <a:rPr lang="es-CL" sz="1400" b="1" dirty="0" smtClean="0">
                <a:solidFill>
                  <a:srgbClr val="0070C0"/>
                </a:solidFill>
                <a:latin typeface="Century Schoolbook" panose="02040604050505020304" pitchFamily="18" charset="0"/>
              </a:rPr>
              <a:t>NAR </a:t>
            </a:r>
            <a:r>
              <a:rPr lang="es-CL" sz="1400" b="1" dirty="0">
                <a:solidFill>
                  <a:srgbClr val="0070C0"/>
                </a:solidFill>
                <a:latin typeface="Century Schoolbook" panose="02040604050505020304" pitchFamily="18" charset="0"/>
              </a:rPr>
              <a:t>ARCHIVO”,  Y BUSCAR EL DOCUMENTO QUE DESEA CARGAR A LA </a:t>
            </a:r>
            <a:r>
              <a:rPr lang="es-CL" sz="1400" b="1" dirty="0" smtClean="0">
                <a:solidFill>
                  <a:srgbClr val="0070C0"/>
                </a:solidFill>
                <a:latin typeface="Century Schoolbook" panose="02040604050505020304" pitchFamily="18" charset="0"/>
              </a:rPr>
              <a:t>POSTULACIÓN. FINALMENTE </a:t>
            </a:r>
            <a:r>
              <a:rPr lang="es-CL" sz="1400" b="1" dirty="0">
                <a:solidFill>
                  <a:srgbClr val="0070C0"/>
                </a:solidFill>
                <a:latin typeface="Century Schoolbook" panose="02040604050505020304" pitchFamily="18" charset="0"/>
              </a:rPr>
              <a:t>DEBE PRESIONAR EN GRABAR . REALIZAR EL MISMO PROCEDIMIENTO CON CADA UNO DE LOS TIPOS DE DOCUMENTOS QUE SE SOLICITAN</a:t>
            </a:r>
          </a:p>
        </p:txBody>
      </p:sp>
      <p:pic>
        <p:nvPicPr>
          <p:cNvPr id="4" name="Imagen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325" y="5700713"/>
            <a:ext cx="8647757"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3092" y="30815"/>
            <a:ext cx="1297340" cy="803809"/>
          </a:xfrm>
          <a:prstGeom prst="rect">
            <a:avLst/>
          </a:prstGeom>
        </p:spPr>
      </p:pic>
      <p:pic>
        <p:nvPicPr>
          <p:cNvPr id="6" name="Imagen 5">
            <a:extLst>
              <a:ext uri="{FF2B5EF4-FFF2-40B4-BE49-F238E27FC236}">
                <a16:creationId xmlns:a16="http://schemas.microsoft.com/office/drawing/2014/main" id="{6793318E-E4E0-40B5-8FC7-0D05ABAE00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86738"/>
            <a:ext cx="8460432" cy="3962542"/>
          </a:xfrm>
          <a:prstGeom prst="rect">
            <a:avLst/>
          </a:prstGeom>
        </p:spPr>
      </p:pic>
    </p:spTree>
    <p:extLst>
      <p:ext uri="{BB962C8B-B14F-4D97-AF65-F5344CB8AC3E}">
        <p14:creationId xmlns:p14="http://schemas.microsoft.com/office/powerpoint/2010/main" val="4116452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6553" y="485800"/>
            <a:ext cx="7620000" cy="1143000"/>
          </a:xfrm>
        </p:spPr>
        <p:txBody>
          <a:bodyPr/>
          <a:lstStyle/>
          <a:p>
            <a:pPr algn="ctr"/>
            <a:r>
              <a:rPr lang="es-CL" sz="1400" b="1" dirty="0">
                <a:solidFill>
                  <a:srgbClr val="0070C0"/>
                </a:solidFill>
                <a:latin typeface="Century Schoolbook" panose="02040604050505020304" pitchFamily="18" charset="0"/>
              </a:rPr>
              <a:t>CUANDO YA SE CARGAN TODOS LOS ARCHIVOS DEBE DAR CLICK EN CERRAR  FINALIZANDO DE ESTA MANERA LA COMPLETITUD DE ANTECEDENTES</a:t>
            </a:r>
          </a:p>
        </p:txBody>
      </p:sp>
      <p:pic>
        <p:nvPicPr>
          <p:cNvPr id="4" name="Imagen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325" y="5700713"/>
            <a:ext cx="8647757"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3092" y="30815"/>
            <a:ext cx="1297340" cy="803809"/>
          </a:xfrm>
          <a:prstGeom prst="rect">
            <a:avLst/>
          </a:prstGeom>
        </p:spPr>
      </p:pic>
      <p:pic>
        <p:nvPicPr>
          <p:cNvPr id="7" name="Imagen 6">
            <a:extLst>
              <a:ext uri="{FF2B5EF4-FFF2-40B4-BE49-F238E27FC236}">
                <a16:creationId xmlns:a16="http://schemas.microsoft.com/office/drawing/2014/main" id="{A3032668-4083-4808-9F22-92AB73AD5C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28800"/>
            <a:ext cx="8460432" cy="4176464"/>
          </a:xfrm>
          <a:prstGeom prst="rect">
            <a:avLst/>
          </a:prstGeom>
        </p:spPr>
      </p:pic>
    </p:spTree>
    <p:extLst>
      <p:ext uri="{BB962C8B-B14F-4D97-AF65-F5344CB8AC3E}">
        <p14:creationId xmlns:p14="http://schemas.microsoft.com/office/powerpoint/2010/main" val="288247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1762" y="557808"/>
            <a:ext cx="7620000" cy="1143000"/>
          </a:xfrm>
        </p:spPr>
        <p:txBody>
          <a:bodyPr/>
          <a:lstStyle/>
          <a:p>
            <a:pPr algn="ctr"/>
            <a:r>
              <a:rPr lang="es-CL" sz="1400" b="1" dirty="0">
                <a:solidFill>
                  <a:srgbClr val="0070C0"/>
                </a:solidFill>
                <a:latin typeface="Century Schoolbook" panose="02040604050505020304" pitchFamily="18" charset="0"/>
              </a:rPr>
              <a:t>PARA CONTINUAR CON LA POSTULACION AHORA DEBE DAR CLICK EN “PORTADA” </a:t>
            </a:r>
          </a:p>
        </p:txBody>
      </p:sp>
      <p:pic>
        <p:nvPicPr>
          <p:cNvPr id="4" name="Imagen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325" y="5700713"/>
            <a:ext cx="8647757"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9429" y="155903"/>
            <a:ext cx="1297340" cy="803809"/>
          </a:xfrm>
          <a:prstGeom prst="rect">
            <a:avLst/>
          </a:prstGeom>
        </p:spPr>
      </p:pic>
      <p:pic>
        <p:nvPicPr>
          <p:cNvPr id="6" name="Imagen 5">
            <a:extLst>
              <a:ext uri="{FF2B5EF4-FFF2-40B4-BE49-F238E27FC236}">
                <a16:creationId xmlns:a16="http://schemas.microsoft.com/office/drawing/2014/main" id="{A3276FD9-89B6-48B3-8F36-FCE44EBF7E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700808"/>
            <a:ext cx="8460432" cy="4176464"/>
          </a:xfrm>
          <a:prstGeom prst="rect">
            <a:avLst/>
          </a:prstGeom>
        </p:spPr>
      </p:pic>
    </p:spTree>
    <p:extLst>
      <p:ext uri="{BB962C8B-B14F-4D97-AF65-F5344CB8AC3E}">
        <p14:creationId xmlns:p14="http://schemas.microsoft.com/office/powerpoint/2010/main" val="184065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L" sz="1400" b="1" dirty="0">
                <a:solidFill>
                  <a:srgbClr val="0070C0"/>
                </a:solidFill>
                <a:latin typeface="Century Schoolbook" panose="02040604050505020304" pitchFamily="18" charset="0"/>
              </a:rPr>
              <a:t>LUEGO DEBE BUSCAR EL CARGO DE INTERÉS POR REGIÓN </a:t>
            </a:r>
          </a:p>
        </p:txBody>
      </p:sp>
      <p:sp>
        <p:nvSpPr>
          <p:cNvPr id="3" name="2 Marcador de contenido"/>
          <p:cNvSpPr>
            <a:spLocks noGrp="1"/>
          </p:cNvSpPr>
          <p:nvPr>
            <p:ph sz="half" idx="1"/>
          </p:nvPr>
        </p:nvSpPr>
        <p:spPr>
          <a:xfrm>
            <a:off x="444285" y="1536192"/>
            <a:ext cx="3657600" cy="5114944"/>
          </a:xfrm>
        </p:spPr>
        <p:txBody>
          <a:bodyPr>
            <a:normAutofit/>
          </a:bodyPr>
          <a:lstStyle/>
          <a:p>
            <a:pPr marL="114300" indent="0" algn="l">
              <a:buNone/>
            </a:pPr>
            <a:r>
              <a:rPr lang="es-ES" sz="1200" b="0" i="0" dirty="0">
                <a:solidFill>
                  <a:srgbClr val="272727"/>
                </a:solidFill>
                <a:effectLst/>
                <a:latin typeface="Franklin Gothic Book" panose="020B0503020102020204" pitchFamily="34" charset="0"/>
              </a:rPr>
              <a:t>.</a:t>
            </a:r>
          </a:p>
          <a:p>
            <a:endParaRPr lang="es-CL" sz="1800" dirty="0"/>
          </a:p>
        </p:txBody>
      </p:sp>
      <p:pic>
        <p:nvPicPr>
          <p:cNvPr id="4" name="Imagen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325" y="5700713"/>
            <a:ext cx="8647757"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260648"/>
            <a:ext cx="1297340" cy="803809"/>
          </a:xfrm>
          <a:prstGeom prst="rect">
            <a:avLst/>
          </a:prstGeom>
        </p:spPr>
      </p:pic>
      <p:pic>
        <p:nvPicPr>
          <p:cNvPr id="10" name="Marcador de contenido 9">
            <a:extLst>
              <a:ext uri="{FF2B5EF4-FFF2-40B4-BE49-F238E27FC236}">
                <a16:creationId xmlns:a16="http://schemas.microsoft.com/office/drawing/2014/main" id="{C7AF5D4C-A985-427C-BE12-59BC405B963F}"/>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899592" y="1268760"/>
            <a:ext cx="7056784" cy="4176464"/>
          </a:xfrm>
        </p:spPr>
      </p:pic>
    </p:spTree>
    <p:extLst>
      <p:ext uri="{BB962C8B-B14F-4D97-AF65-F5344CB8AC3E}">
        <p14:creationId xmlns:p14="http://schemas.microsoft.com/office/powerpoint/2010/main" val="2467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5556" y="704237"/>
            <a:ext cx="7620000" cy="1143000"/>
          </a:xfrm>
        </p:spPr>
        <p:txBody>
          <a:bodyPr/>
          <a:lstStyle/>
          <a:p>
            <a:pPr algn="ctr"/>
            <a:r>
              <a:rPr lang="es-CL" sz="3600" dirty="0">
                <a:solidFill>
                  <a:srgbClr val="0070C0"/>
                </a:solidFill>
                <a:latin typeface="Century Schoolbook" panose="02040604050505020304" pitchFamily="18" charset="0"/>
              </a:rPr>
              <a:t/>
            </a:r>
            <a:br>
              <a:rPr lang="es-CL" sz="3600" dirty="0">
                <a:solidFill>
                  <a:srgbClr val="0070C0"/>
                </a:solidFill>
                <a:latin typeface="Century Schoolbook" panose="02040604050505020304" pitchFamily="18" charset="0"/>
              </a:rPr>
            </a:br>
            <a:r>
              <a:rPr lang="es-CL" sz="3600" dirty="0">
                <a:solidFill>
                  <a:srgbClr val="0070C0"/>
                </a:solidFill>
                <a:latin typeface="Century Schoolbook" panose="02040604050505020304" pitchFamily="18" charset="0"/>
              </a:rPr>
              <a:t>Visite el Portal de Empleos Públicos!!!</a:t>
            </a:r>
            <a:br>
              <a:rPr lang="es-CL" sz="3600" dirty="0">
                <a:solidFill>
                  <a:srgbClr val="0070C0"/>
                </a:solidFill>
                <a:latin typeface="Century Schoolbook" panose="02040604050505020304" pitchFamily="18" charset="0"/>
              </a:rPr>
            </a:br>
            <a:r>
              <a:rPr lang="es-CL" sz="3600" dirty="0">
                <a:solidFill>
                  <a:srgbClr val="0070C0"/>
                </a:solidFill>
                <a:latin typeface="Century Schoolbook" panose="02040604050505020304" pitchFamily="18" charset="0"/>
              </a:rPr>
              <a:t>www.empleospublicos.cl</a:t>
            </a:r>
          </a:p>
        </p:txBody>
      </p:sp>
      <p:pic>
        <p:nvPicPr>
          <p:cNvPr id="4" name="Marcador de contenido 4">
            <a:extLst>
              <a:ext uri="{FF2B5EF4-FFF2-40B4-BE49-F238E27FC236}">
                <a16:creationId xmlns:a16="http://schemas.microsoft.com/office/drawing/2014/main" id="{C3E0D30B-6B2E-4DE8-9BE3-61A721A9A543}"/>
              </a:ext>
            </a:extLst>
          </p:cNvPr>
          <p:cNvPicPr>
            <a:picLocks noGrp="1" noChangeAspect="1"/>
          </p:cNvPicPr>
          <p:nvPr>
            <p:ph idx="1"/>
          </p:nvPr>
        </p:nvPicPr>
        <p:blipFill>
          <a:blip r:embed="rId2"/>
          <a:stretch>
            <a:fillRect/>
          </a:stretch>
        </p:blipFill>
        <p:spPr>
          <a:xfrm>
            <a:off x="323528" y="5520875"/>
            <a:ext cx="7620000" cy="1337125"/>
          </a:xfrm>
          <a:prstGeom prst="rect">
            <a:avLst/>
          </a:prstGeom>
        </p:spPr>
      </p:pic>
      <p:sp>
        <p:nvSpPr>
          <p:cNvPr id="6" name="CuadroTexto 5"/>
          <p:cNvSpPr txBox="1"/>
          <p:nvPr/>
        </p:nvSpPr>
        <p:spPr>
          <a:xfrm>
            <a:off x="683568" y="2564904"/>
            <a:ext cx="7056784" cy="3139321"/>
          </a:xfrm>
          <a:prstGeom prst="rect">
            <a:avLst/>
          </a:prstGeom>
          <a:noFill/>
        </p:spPr>
        <p:txBody>
          <a:bodyPr wrap="square" rtlCol="0">
            <a:spAutoFit/>
          </a:bodyPr>
          <a:lstStyle/>
          <a:p>
            <a:pPr algn="ctr"/>
            <a:endParaRPr lang="es-CL" dirty="0"/>
          </a:p>
          <a:p>
            <a:pPr algn="ctr"/>
            <a:r>
              <a:rPr lang="es-CL" dirty="0"/>
              <a:t>Existencia de un cargo de su interés y competencias</a:t>
            </a:r>
          </a:p>
          <a:p>
            <a:endParaRPr lang="es-CL" dirty="0"/>
          </a:p>
          <a:p>
            <a:pPr algn="ctr"/>
            <a:endParaRPr lang="es-CL" dirty="0"/>
          </a:p>
          <a:p>
            <a:endParaRPr lang="es-CL" dirty="0"/>
          </a:p>
          <a:p>
            <a:endParaRPr lang="es-CL" dirty="0"/>
          </a:p>
          <a:p>
            <a:endParaRPr lang="es-CL" dirty="0"/>
          </a:p>
          <a:p>
            <a:pPr algn="ctr"/>
            <a:r>
              <a:rPr lang="es-CL" dirty="0" smtClean="0"/>
              <a:t>¿Cómo </a:t>
            </a:r>
            <a:r>
              <a:rPr lang="es-CL" dirty="0"/>
              <a:t>postular</a:t>
            </a:r>
            <a:r>
              <a:rPr lang="es-CL" dirty="0" smtClean="0"/>
              <a:t>?</a:t>
            </a:r>
            <a:endParaRPr lang="es-CL" dirty="0"/>
          </a:p>
          <a:p>
            <a:pPr algn="ctr"/>
            <a:endParaRPr lang="es-CL" dirty="0"/>
          </a:p>
          <a:p>
            <a:endParaRPr lang="es-CL" dirty="0"/>
          </a:p>
          <a:p>
            <a:endParaRPr lang="es-CL" dirty="0"/>
          </a:p>
        </p:txBody>
      </p:sp>
      <p:sp>
        <p:nvSpPr>
          <p:cNvPr id="7" name="Flecha abajo 6"/>
          <p:cNvSpPr/>
          <p:nvPr/>
        </p:nvSpPr>
        <p:spPr>
          <a:xfrm>
            <a:off x="3821097" y="3486492"/>
            <a:ext cx="504056"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3" name="Imagen 2">
            <a:extLst>
              <a:ext uri="{FF2B5EF4-FFF2-40B4-BE49-F238E27FC236}">
                <a16:creationId xmlns:a16="http://schemas.microsoft.com/office/drawing/2014/main" id="{3C091B6F-5C53-4F7B-BEE8-E0A48471C340}"/>
              </a:ext>
            </a:extLst>
          </p:cNvPr>
          <p:cNvPicPr>
            <a:picLocks noChangeAspect="1"/>
          </p:cNvPicPr>
          <p:nvPr/>
        </p:nvPicPr>
        <p:blipFill>
          <a:blip r:embed="rId3"/>
          <a:stretch>
            <a:fillRect/>
          </a:stretch>
        </p:blipFill>
        <p:spPr>
          <a:xfrm>
            <a:off x="7294247" y="116632"/>
            <a:ext cx="1598233" cy="962748"/>
          </a:xfrm>
          <a:prstGeom prst="rect">
            <a:avLst/>
          </a:prstGeom>
        </p:spPr>
      </p:pic>
    </p:spTree>
    <p:extLst>
      <p:ext uri="{BB962C8B-B14F-4D97-AF65-F5344CB8AC3E}">
        <p14:creationId xmlns:p14="http://schemas.microsoft.com/office/powerpoint/2010/main" val="1886763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L" sz="1400" b="1" dirty="0">
                <a:solidFill>
                  <a:srgbClr val="0070C0"/>
                </a:solidFill>
                <a:latin typeface="Century Schoolbook" panose="02040604050505020304" pitchFamily="18" charset="0"/>
              </a:rPr>
              <a:t>SELECCIONAR REGIÓN DEL MAULE</a:t>
            </a:r>
          </a:p>
        </p:txBody>
      </p:sp>
      <p:sp>
        <p:nvSpPr>
          <p:cNvPr id="3" name="2 Marcador de contenido"/>
          <p:cNvSpPr>
            <a:spLocks noGrp="1"/>
          </p:cNvSpPr>
          <p:nvPr>
            <p:ph sz="half" idx="1"/>
          </p:nvPr>
        </p:nvSpPr>
        <p:spPr/>
        <p:txBody>
          <a:bodyPr>
            <a:normAutofit/>
          </a:bodyPr>
          <a:lstStyle/>
          <a:p>
            <a:pPr marL="114300" indent="0">
              <a:buNone/>
            </a:pPr>
            <a:endParaRPr lang="es-CL" dirty="0"/>
          </a:p>
          <a:p>
            <a:endParaRPr lang="es-CL" dirty="0"/>
          </a:p>
        </p:txBody>
      </p:sp>
      <p:sp>
        <p:nvSpPr>
          <p:cNvPr id="6" name="5 Marcador de contenido"/>
          <p:cNvSpPr>
            <a:spLocks noGrp="1"/>
          </p:cNvSpPr>
          <p:nvPr>
            <p:ph sz="half" idx="2"/>
          </p:nvPr>
        </p:nvSpPr>
        <p:spPr/>
        <p:txBody>
          <a:bodyPr>
            <a:normAutofit/>
          </a:bodyPr>
          <a:lstStyle/>
          <a:p>
            <a:pPr marL="114300" indent="0">
              <a:buNone/>
            </a:pPr>
            <a:endParaRPr lang="es-CL" b="1" dirty="0"/>
          </a:p>
          <a:p>
            <a:pPr marL="114300" indent="0">
              <a:buNone/>
            </a:pPr>
            <a:endParaRPr lang="es-CL" b="1" dirty="0"/>
          </a:p>
        </p:txBody>
      </p:sp>
      <p:pic>
        <p:nvPicPr>
          <p:cNvPr id="4" name="Imagen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325" y="5700713"/>
            <a:ext cx="8647757"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260647"/>
            <a:ext cx="1297340" cy="803809"/>
          </a:xfrm>
          <a:prstGeom prst="rect">
            <a:avLst/>
          </a:prstGeom>
        </p:spPr>
      </p:pic>
      <p:pic>
        <p:nvPicPr>
          <p:cNvPr id="9" name="Imagen 8">
            <a:extLst>
              <a:ext uri="{FF2B5EF4-FFF2-40B4-BE49-F238E27FC236}">
                <a16:creationId xmlns:a16="http://schemas.microsoft.com/office/drawing/2014/main" id="{3BD9B0C4-4BED-4247-81C5-D5D6052E8C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6" y="1183009"/>
            <a:ext cx="8424936" cy="4791563"/>
          </a:xfrm>
          <a:prstGeom prst="rect">
            <a:avLst/>
          </a:prstGeom>
        </p:spPr>
      </p:pic>
    </p:spTree>
    <p:extLst>
      <p:ext uri="{BB962C8B-B14F-4D97-AF65-F5344CB8AC3E}">
        <p14:creationId xmlns:p14="http://schemas.microsoft.com/office/powerpoint/2010/main" val="2808931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766" y="237211"/>
            <a:ext cx="6958514" cy="1143000"/>
          </a:xfrm>
        </p:spPr>
        <p:txBody>
          <a:bodyPr/>
          <a:lstStyle/>
          <a:p>
            <a:pPr algn="ctr"/>
            <a:r>
              <a:rPr lang="es-CL" sz="1400" b="1" dirty="0">
                <a:solidFill>
                  <a:srgbClr val="0070C0"/>
                </a:solidFill>
                <a:latin typeface="Century Schoolbook" panose="02040604050505020304" pitchFamily="18" charset="0"/>
              </a:rPr>
              <a:t>BUSCAR LA OFERTA LABORAL DEL HOSPITAL SAN JUAN DE DIOS DE CURICÓ</a:t>
            </a:r>
          </a:p>
        </p:txBody>
      </p:sp>
      <p:sp>
        <p:nvSpPr>
          <p:cNvPr id="6" name="Marcador de contenido 5">
            <a:extLst>
              <a:ext uri="{FF2B5EF4-FFF2-40B4-BE49-F238E27FC236}">
                <a16:creationId xmlns:a16="http://schemas.microsoft.com/office/drawing/2014/main" id="{3EE3F34C-766C-431D-98B0-8F410EDE0FE2}"/>
              </a:ext>
            </a:extLst>
          </p:cNvPr>
          <p:cNvSpPr>
            <a:spLocks noGrp="1"/>
          </p:cNvSpPr>
          <p:nvPr>
            <p:ph sz="half" idx="1"/>
          </p:nvPr>
        </p:nvSpPr>
        <p:spPr/>
        <p:txBody>
          <a:bodyPr>
            <a:normAutofit/>
          </a:bodyPr>
          <a:lstStyle/>
          <a:p>
            <a:endParaRPr lang="es-CL" dirty="0"/>
          </a:p>
        </p:txBody>
      </p:sp>
      <p:pic>
        <p:nvPicPr>
          <p:cNvPr id="4" name="Imagen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325" y="5700713"/>
            <a:ext cx="8647757"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260648"/>
            <a:ext cx="1297340" cy="803809"/>
          </a:xfrm>
          <a:prstGeom prst="rect">
            <a:avLst/>
          </a:prstGeom>
        </p:spPr>
      </p:pic>
      <p:pic>
        <p:nvPicPr>
          <p:cNvPr id="10" name="Marcador de contenido 9">
            <a:extLst>
              <a:ext uri="{FF2B5EF4-FFF2-40B4-BE49-F238E27FC236}">
                <a16:creationId xmlns:a16="http://schemas.microsoft.com/office/drawing/2014/main" id="{C3D60942-E8FE-4C88-89AE-79E73707B05F}"/>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57200" y="1268761"/>
            <a:ext cx="7932420" cy="4431952"/>
          </a:xfrm>
        </p:spPr>
      </p:pic>
    </p:spTree>
    <p:extLst>
      <p:ext uri="{BB962C8B-B14F-4D97-AF65-F5344CB8AC3E}">
        <p14:creationId xmlns:p14="http://schemas.microsoft.com/office/powerpoint/2010/main" val="191159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2745" y="138491"/>
            <a:ext cx="6635080" cy="1143000"/>
          </a:xfrm>
        </p:spPr>
        <p:txBody>
          <a:bodyPr/>
          <a:lstStyle/>
          <a:p>
            <a:r>
              <a:rPr lang="es-CL" sz="1600" b="1" dirty="0">
                <a:solidFill>
                  <a:srgbClr val="0070C0"/>
                </a:solidFill>
                <a:latin typeface="Century Schoolbook" panose="02040604050505020304" pitchFamily="18" charset="0"/>
              </a:rPr>
              <a:t/>
            </a:r>
            <a:br>
              <a:rPr lang="es-CL" sz="1600" b="1" dirty="0">
                <a:solidFill>
                  <a:srgbClr val="0070C0"/>
                </a:solidFill>
                <a:latin typeface="Century Schoolbook" panose="02040604050505020304" pitchFamily="18" charset="0"/>
              </a:rPr>
            </a:br>
            <a:r>
              <a:rPr lang="es-CL" sz="1400" b="1" dirty="0">
                <a:solidFill>
                  <a:srgbClr val="0070C0"/>
                </a:solidFill>
                <a:latin typeface="Century Schoolbook" panose="02040604050505020304" pitchFamily="18" charset="0"/>
              </a:rPr>
              <a:t>HAGA CLIK SOBRE LA POSTULACIÓN QUE LE  ES DE INTERÉS Y SE ABRIRÁ LA SIGUIENTE </a:t>
            </a:r>
            <a:r>
              <a:rPr lang="es-CL" sz="1400" b="1" dirty="0" smtClean="0">
                <a:solidFill>
                  <a:srgbClr val="0070C0"/>
                </a:solidFill>
                <a:latin typeface="Century Schoolbook" panose="02040604050505020304" pitchFamily="18" charset="0"/>
              </a:rPr>
              <a:t>VENTANA, debiendo </a:t>
            </a:r>
            <a:r>
              <a:rPr lang="es-CL" sz="1400" b="1" dirty="0">
                <a:solidFill>
                  <a:srgbClr val="0070C0"/>
                </a:solidFill>
                <a:latin typeface="Century Schoolbook" panose="02040604050505020304" pitchFamily="18" charset="0"/>
              </a:rPr>
              <a:t>comparar sus </a:t>
            </a:r>
            <a:r>
              <a:rPr lang="es-CL" sz="1400" b="1" dirty="0" smtClean="0">
                <a:solidFill>
                  <a:srgbClr val="0070C0"/>
                </a:solidFill>
                <a:latin typeface="Century Schoolbook" panose="02040604050505020304" pitchFamily="18" charset="0"/>
              </a:rPr>
              <a:t>archivos (los </a:t>
            </a:r>
            <a:r>
              <a:rPr lang="es-CL" sz="1400" b="1" dirty="0">
                <a:solidFill>
                  <a:srgbClr val="0070C0"/>
                </a:solidFill>
                <a:latin typeface="Century Schoolbook" panose="02040604050505020304" pitchFamily="18" charset="0"/>
              </a:rPr>
              <a:t>que deberán tener un ticket verde al lado izquierdo de cada documento </a:t>
            </a:r>
            <a:r>
              <a:rPr lang="es-CL" sz="1400" b="1" dirty="0" smtClean="0">
                <a:solidFill>
                  <a:srgbClr val="0070C0"/>
                </a:solidFill>
                <a:latin typeface="Century Schoolbook" panose="02040604050505020304" pitchFamily="18" charset="0"/>
              </a:rPr>
              <a:t>) con </a:t>
            </a:r>
            <a:r>
              <a:rPr lang="es-CL" sz="1400" b="1" dirty="0">
                <a:solidFill>
                  <a:srgbClr val="0070C0"/>
                </a:solidFill>
                <a:latin typeface="Century Schoolbook" panose="02040604050505020304" pitchFamily="18" charset="0"/>
              </a:rPr>
              <a:t>lo solicitado en Bases del Proceso para que su postulación sea válida y adecuada, (ejemplo en  página siguiente)</a:t>
            </a:r>
          </a:p>
        </p:txBody>
      </p:sp>
      <p:sp>
        <p:nvSpPr>
          <p:cNvPr id="3" name="2 Marcador de contenido"/>
          <p:cNvSpPr>
            <a:spLocks noGrp="1"/>
          </p:cNvSpPr>
          <p:nvPr>
            <p:ph sz="half" idx="1"/>
          </p:nvPr>
        </p:nvSpPr>
        <p:spPr/>
        <p:txBody>
          <a:bodyPr>
            <a:normAutofit/>
          </a:bodyPr>
          <a:lstStyle/>
          <a:p>
            <a:pPr marL="0" indent="0">
              <a:buNone/>
            </a:pPr>
            <a:endParaRPr lang="es-CL" sz="2000" b="1" dirty="0"/>
          </a:p>
          <a:p>
            <a:pPr marL="0" indent="0">
              <a:buNone/>
            </a:pPr>
            <a:endParaRPr lang="es-CL" sz="2000" b="1" dirty="0"/>
          </a:p>
        </p:txBody>
      </p:sp>
      <p:pic>
        <p:nvPicPr>
          <p:cNvPr id="4" name="Imagen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325" y="5700713"/>
            <a:ext cx="8647757"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286012"/>
            <a:ext cx="1297340" cy="910740"/>
          </a:xfrm>
          <a:prstGeom prst="rect">
            <a:avLst/>
          </a:prstGeom>
        </p:spPr>
      </p:pic>
      <p:pic>
        <p:nvPicPr>
          <p:cNvPr id="10" name="Marcador de contenido 9">
            <a:extLst>
              <a:ext uri="{FF2B5EF4-FFF2-40B4-BE49-F238E27FC236}">
                <a16:creationId xmlns:a16="http://schemas.microsoft.com/office/drawing/2014/main" id="{98F5FE70-D762-41D0-BA43-02642FD0EF0B}"/>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39552" y="1451453"/>
            <a:ext cx="7416824" cy="4130706"/>
          </a:xfrm>
        </p:spPr>
      </p:pic>
    </p:spTree>
    <p:extLst>
      <p:ext uri="{BB962C8B-B14F-4D97-AF65-F5344CB8AC3E}">
        <p14:creationId xmlns:p14="http://schemas.microsoft.com/office/powerpoint/2010/main" val="311163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16632"/>
            <a:ext cx="6552728" cy="1143000"/>
          </a:xfrm>
        </p:spPr>
        <p:txBody>
          <a:bodyPr/>
          <a:lstStyle/>
          <a:p>
            <a:pPr algn="ctr"/>
            <a:r>
              <a:rPr lang="es-CL" sz="1400" b="1" dirty="0">
                <a:solidFill>
                  <a:srgbClr val="0070C0"/>
                </a:solidFill>
                <a:latin typeface="Century Schoolbook" panose="02040604050505020304" pitchFamily="18" charset="0"/>
              </a:rPr>
              <a:t>TENIENDO TODOS LOS VISTOS BUENOS EN VERDE , SÓLO QUEDA DAR CLICK EN “PULSE AQUÍ PARA POSTULAR AL EMPLEO” Y ESTARÍA REALIZADA SU POSTULACIÓN</a:t>
            </a:r>
          </a:p>
        </p:txBody>
      </p:sp>
      <p:pic>
        <p:nvPicPr>
          <p:cNvPr id="4" name="Imagen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325" y="5700713"/>
            <a:ext cx="8647757"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3092" y="30815"/>
            <a:ext cx="1297340" cy="803809"/>
          </a:xfrm>
          <a:prstGeom prst="rect">
            <a:avLst/>
          </a:prstGeom>
        </p:spPr>
      </p:pic>
      <p:pic>
        <p:nvPicPr>
          <p:cNvPr id="7" name="Imagen 6">
            <a:extLst>
              <a:ext uri="{FF2B5EF4-FFF2-40B4-BE49-F238E27FC236}">
                <a16:creationId xmlns:a16="http://schemas.microsoft.com/office/drawing/2014/main" id="{343966C6-EF68-44E2-8A98-284435157A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96752"/>
            <a:ext cx="8460432" cy="4680520"/>
          </a:xfrm>
          <a:prstGeom prst="rect">
            <a:avLst/>
          </a:prstGeom>
        </p:spPr>
      </p:pic>
    </p:spTree>
    <p:extLst>
      <p:ext uri="{BB962C8B-B14F-4D97-AF65-F5344CB8AC3E}">
        <p14:creationId xmlns:p14="http://schemas.microsoft.com/office/powerpoint/2010/main" val="3806434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6553" y="188640"/>
            <a:ext cx="6836539" cy="1080120"/>
          </a:xfrm>
        </p:spPr>
        <p:txBody>
          <a:bodyPr/>
          <a:lstStyle/>
          <a:p>
            <a:pPr algn="ctr"/>
            <a:r>
              <a:rPr lang="es-CL" sz="1400" b="1" dirty="0" smtClean="0">
                <a:solidFill>
                  <a:srgbClr val="0070C0"/>
                </a:solidFill>
                <a:latin typeface="Century Schoolbook" panose="02040604050505020304" pitchFamily="18" charset="0"/>
              </a:rPr>
              <a:t>APARECERÁ </a:t>
            </a:r>
            <a:r>
              <a:rPr lang="es-CL" sz="1400" b="1" dirty="0">
                <a:solidFill>
                  <a:srgbClr val="0070C0"/>
                </a:solidFill>
                <a:latin typeface="Century Schoolbook" panose="02040604050505020304" pitchFamily="18" charset="0"/>
              </a:rPr>
              <a:t>UNA </a:t>
            </a:r>
            <a:r>
              <a:rPr lang="es-CL" sz="1400" b="1" dirty="0" smtClean="0">
                <a:solidFill>
                  <a:srgbClr val="0070C0"/>
                </a:solidFill>
                <a:latin typeface="Century Schoolbook" panose="02040604050505020304" pitchFamily="18" charset="0"/>
              </a:rPr>
              <a:t>VENTANA </a:t>
            </a:r>
            <a:r>
              <a:rPr lang="es-CL" sz="1400" b="1" dirty="0">
                <a:solidFill>
                  <a:srgbClr val="0070C0"/>
                </a:solidFill>
                <a:latin typeface="Century Schoolbook" panose="02040604050505020304" pitchFamily="18" charset="0"/>
              </a:rPr>
              <a:t>CON EL SIGUIENTE MENSAJE EN EL CUAL SE DEBE DAR CLICK A  LA OPCION “OK” O “ACEPTAR” SEGÚN APAREZCA </a:t>
            </a:r>
          </a:p>
        </p:txBody>
      </p:sp>
      <p:pic>
        <p:nvPicPr>
          <p:cNvPr id="4" name="Imagen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325" y="5700713"/>
            <a:ext cx="8647757"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3092" y="30815"/>
            <a:ext cx="1297340" cy="803809"/>
          </a:xfrm>
          <a:prstGeom prst="rect">
            <a:avLst/>
          </a:prstGeom>
        </p:spPr>
      </p:pic>
      <p:pic>
        <p:nvPicPr>
          <p:cNvPr id="6" name="Imagen 5">
            <a:extLst>
              <a:ext uri="{FF2B5EF4-FFF2-40B4-BE49-F238E27FC236}">
                <a16:creationId xmlns:a16="http://schemas.microsoft.com/office/drawing/2014/main" id="{16F1DBD5-CB1F-440C-833D-D3194FBDA8F7}"/>
              </a:ext>
            </a:extLst>
          </p:cNvPr>
          <p:cNvPicPr>
            <a:picLocks noChangeAspect="1"/>
          </p:cNvPicPr>
          <p:nvPr/>
        </p:nvPicPr>
        <p:blipFill>
          <a:blip r:embed="rId4"/>
          <a:stretch>
            <a:fillRect/>
          </a:stretch>
        </p:blipFill>
        <p:spPr>
          <a:xfrm>
            <a:off x="683568" y="1052736"/>
            <a:ext cx="7056784" cy="4752528"/>
          </a:xfrm>
          <a:prstGeom prst="rect">
            <a:avLst/>
          </a:prstGeom>
        </p:spPr>
      </p:pic>
    </p:spTree>
    <p:extLst>
      <p:ext uri="{BB962C8B-B14F-4D97-AF65-F5344CB8AC3E}">
        <p14:creationId xmlns:p14="http://schemas.microsoft.com/office/powerpoint/2010/main" val="1468170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6553" y="109309"/>
            <a:ext cx="6836539" cy="1143000"/>
          </a:xfrm>
        </p:spPr>
        <p:txBody>
          <a:bodyPr/>
          <a:lstStyle/>
          <a:p>
            <a:r>
              <a:rPr lang="es-CL" sz="1800" b="0" i="0" u="none" strike="noStrike" baseline="0" dirty="0">
                <a:solidFill>
                  <a:srgbClr val="000000"/>
                </a:solidFill>
                <a:latin typeface="Arial" panose="020B0604020202020204" pitchFamily="34" charset="0"/>
              </a:rPr>
              <a:t/>
            </a:r>
            <a:br>
              <a:rPr lang="es-CL" sz="1800" b="0" i="0" u="none" strike="noStrike" baseline="0" dirty="0">
                <a:solidFill>
                  <a:srgbClr val="000000"/>
                </a:solidFill>
                <a:latin typeface="Arial" panose="020B0604020202020204" pitchFamily="34" charset="0"/>
              </a:rPr>
            </a:br>
            <a:r>
              <a:rPr lang="es-ES" sz="1400" b="1" i="0" u="none" strike="noStrike" baseline="0" dirty="0">
                <a:solidFill>
                  <a:srgbClr val="0070C0"/>
                </a:solidFill>
                <a:latin typeface="Century Schoolbook" panose="02040604050505020304" pitchFamily="18" charset="0"/>
              </a:rPr>
              <a:t>TRAS EL CLICK EN “OK”, </a:t>
            </a:r>
            <a:r>
              <a:rPr lang="es-ES" sz="1400" b="1" i="0" u="none" strike="noStrike" baseline="0" dirty="0" smtClean="0">
                <a:solidFill>
                  <a:srgbClr val="0070C0"/>
                </a:solidFill>
                <a:latin typeface="Century Schoolbook" panose="02040604050505020304" pitchFamily="18" charset="0"/>
              </a:rPr>
              <a:t>DANDOSE </a:t>
            </a:r>
            <a:r>
              <a:rPr lang="es-ES" sz="1400" b="1" i="0" strike="noStrike" dirty="0" smtClean="0">
                <a:solidFill>
                  <a:srgbClr val="0070C0"/>
                </a:solidFill>
                <a:latin typeface="Century Schoolbook" panose="02040604050505020304" pitchFamily="18" charset="0"/>
              </a:rPr>
              <a:t>POR </a:t>
            </a:r>
            <a:r>
              <a:rPr lang="es-ES" sz="1400" b="1" i="0" strike="noStrike" dirty="0">
                <a:solidFill>
                  <a:srgbClr val="0070C0"/>
                </a:solidFill>
                <a:latin typeface="Century Schoolbook" panose="02040604050505020304" pitchFamily="18" charset="0"/>
              </a:rPr>
              <a:t>FINALIZADA LA POSTULACIÓN, SE </a:t>
            </a:r>
            <a:r>
              <a:rPr lang="es-ES" sz="1400" b="1" i="0" u="none" strike="noStrike" baseline="0" dirty="0">
                <a:solidFill>
                  <a:srgbClr val="0070C0"/>
                </a:solidFill>
                <a:latin typeface="Century Schoolbook" panose="02040604050505020304" pitchFamily="18" charset="0"/>
              </a:rPr>
              <a:t>DESPLEGARÁ LA SIGUIENTE </a:t>
            </a:r>
            <a:r>
              <a:rPr lang="es-ES" sz="1400" b="1" i="0" u="none" strike="noStrike" baseline="0" dirty="0" smtClean="0">
                <a:solidFill>
                  <a:srgbClr val="0070C0"/>
                </a:solidFill>
                <a:latin typeface="Century Schoolbook" panose="02040604050505020304" pitchFamily="18" charset="0"/>
              </a:rPr>
              <a:t>PÁGINA.</a:t>
            </a:r>
            <a:r>
              <a:rPr lang="es-ES" sz="1400" b="1" i="0" u="none" strike="noStrike" dirty="0" smtClean="0">
                <a:solidFill>
                  <a:srgbClr val="0070C0"/>
                </a:solidFill>
                <a:latin typeface="Century Schoolbook" panose="02040604050505020304" pitchFamily="18" charset="0"/>
              </a:rPr>
              <a:t> </a:t>
            </a:r>
            <a:r>
              <a:rPr lang="es-ES" sz="1400" b="1" i="0" u="none" strike="noStrike" baseline="0" dirty="0" smtClean="0">
                <a:solidFill>
                  <a:srgbClr val="0070C0"/>
                </a:solidFill>
                <a:latin typeface="Century Schoolbook" panose="02040604050505020304" pitchFamily="18" charset="0"/>
              </a:rPr>
              <a:t>ADEMÁS </a:t>
            </a:r>
            <a:r>
              <a:rPr lang="es-ES" sz="1400" b="1" i="0" u="none" strike="noStrike" baseline="0" dirty="0">
                <a:solidFill>
                  <a:srgbClr val="0070C0"/>
                </a:solidFill>
                <a:latin typeface="Century Schoolbook" panose="02040604050505020304" pitchFamily="18" charset="0"/>
              </a:rPr>
              <a:t>DE ESTO, DE MANERA AUTOMÁTICA SERÁ ENVIADO A SU CORREO ELECTRÓNICO EL MISMO COMPROBANTE DE POSTULACIÓN. </a:t>
            </a:r>
            <a:r>
              <a:rPr lang="es-ES" sz="1800" b="0" i="0" u="none" strike="noStrike" baseline="0" dirty="0">
                <a:solidFill>
                  <a:srgbClr val="000000"/>
                </a:solidFill>
                <a:latin typeface="Arial" panose="020B0604020202020204" pitchFamily="34" charset="0"/>
              </a:rPr>
              <a:t/>
            </a:r>
            <a:br>
              <a:rPr lang="es-ES" sz="1800" b="0" i="0" u="none" strike="noStrike" baseline="0" dirty="0">
                <a:solidFill>
                  <a:srgbClr val="000000"/>
                </a:solidFill>
                <a:latin typeface="Arial" panose="020B0604020202020204" pitchFamily="34" charset="0"/>
              </a:rPr>
            </a:br>
            <a:endParaRPr lang="es-CL" sz="1600" dirty="0"/>
          </a:p>
        </p:txBody>
      </p:sp>
      <p:pic>
        <p:nvPicPr>
          <p:cNvPr id="4" name="Imagen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325" y="5700713"/>
            <a:ext cx="8647757"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3092" y="0"/>
            <a:ext cx="1297340" cy="803809"/>
          </a:xfrm>
          <a:prstGeom prst="rect">
            <a:avLst/>
          </a:prstGeom>
        </p:spPr>
      </p:pic>
      <p:pic>
        <p:nvPicPr>
          <p:cNvPr id="7" name="Imagen 6">
            <a:extLst>
              <a:ext uri="{FF2B5EF4-FFF2-40B4-BE49-F238E27FC236}">
                <a16:creationId xmlns:a16="http://schemas.microsoft.com/office/drawing/2014/main" id="{7F84A069-0B99-4A01-AAD8-8BD528082445}"/>
              </a:ext>
            </a:extLst>
          </p:cNvPr>
          <p:cNvPicPr>
            <a:picLocks noChangeAspect="1"/>
          </p:cNvPicPr>
          <p:nvPr/>
        </p:nvPicPr>
        <p:blipFill>
          <a:blip r:embed="rId4"/>
          <a:stretch>
            <a:fillRect/>
          </a:stretch>
        </p:blipFill>
        <p:spPr>
          <a:xfrm>
            <a:off x="326553" y="1252309"/>
            <a:ext cx="7989863" cy="4696971"/>
          </a:xfrm>
          <a:prstGeom prst="rect">
            <a:avLst/>
          </a:prstGeom>
        </p:spPr>
      </p:pic>
    </p:spTree>
    <p:extLst>
      <p:ext uri="{BB962C8B-B14F-4D97-AF65-F5344CB8AC3E}">
        <p14:creationId xmlns:p14="http://schemas.microsoft.com/office/powerpoint/2010/main" val="3848728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L" sz="1600" dirty="0">
                <a:solidFill>
                  <a:schemeClr val="tx1"/>
                </a:solidFill>
                <a:latin typeface="Century Schoolbook" panose="02040604050505020304" pitchFamily="18" charset="0"/>
              </a:rPr>
              <a:t>PREGUNTAS FRECUENTES </a:t>
            </a:r>
          </a:p>
        </p:txBody>
      </p:sp>
      <p:sp>
        <p:nvSpPr>
          <p:cNvPr id="3" name="Marcador de contenido 2">
            <a:extLst>
              <a:ext uri="{FF2B5EF4-FFF2-40B4-BE49-F238E27FC236}">
                <a16:creationId xmlns:a16="http://schemas.microsoft.com/office/drawing/2014/main" id="{8B5A3D0E-F849-4D73-A992-7A3B63E53E20}"/>
              </a:ext>
            </a:extLst>
          </p:cNvPr>
          <p:cNvSpPr>
            <a:spLocks noGrp="1"/>
          </p:cNvSpPr>
          <p:nvPr>
            <p:ph idx="1"/>
          </p:nvPr>
        </p:nvSpPr>
        <p:spPr>
          <a:xfrm>
            <a:off x="457200" y="1268760"/>
            <a:ext cx="7620000" cy="4800600"/>
          </a:xfrm>
        </p:spPr>
        <p:txBody>
          <a:bodyPr/>
          <a:lstStyle/>
          <a:p>
            <a:r>
              <a:rPr lang="es-CL" u="sng" dirty="0">
                <a:solidFill>
                  <a:srgbClr val="0070C0"/>
                </a:solidFill>
                <a:latin typeface="Century Schoolbook" panose="02040604050505020304" pitchFamily="18" charset="0"/>
              </a:rPr>
              <a:t>¿</a:t>
            </a:r>
            <a:r>
              <a:rPr lang="es-CL" u="sng" dirty="0" smtClean="0">
                <a:solidFill>
                  <a:srgbClr val="0070C0"/>
                </a:solidFill>
                <a:latin typeface="Century Schoolbook" panose="02040604050505020304" pitchFamily="18" charset="0"/>
              </a:rPr>
              <a:t>CÓMO </a:t>
            </a:r>
            <a:r>
              <a:rPr lang="es-CL" u="sng" dirty="0">
                <a:solidFill>
                  <a:srgbClr val="0070C0"/>
                </a:solidFill>
                <a:latin typeface="Century Schoolbook" panose="02040604050505020304" pitchFamily="18" charset="0"/>
              </a:rPr>
              <a:t>ACTUALIZAR MI </a:t>
            </a:r>
            <a:r>
              <a:rPr lang="es-CL" u="sng" dirty="0" smtClean="0">
                <a:solidFill>
                  <a:srgbClr val="0070C0"/>
                </a:solidFill>
                <a:latin typeface="Century Schoolbook" panose="02040604050505020304" pitchFamily="18" charset="0"/>
              </a:rPr>
              <a:t>INFORMACIÓN </a:t>
            </a:r>
            <a:r>
              <a:rPr lang="es-CL" u="sng" dirty="0">
                <a:solidFill>
                  <a:srgbClr val="0070C0"/>
                </a:solidFill>
                <a:latin typeface="Century Schoolbook" panose="02040604050505020304" pitchFamily="18" charset="0"/>
              </a:rPr>
              <a:t>O MODIFICAR MIS ARCHIVOS ?</a:t>
            </a:r>
          </a:p>
          <a:p>
            <a:endParaRPr lang="es-CL" dirty="0"/>
          </a:p>
        </p:txBody>
      </p:sp>
      <p:pic>
        <p:nvPicPr>
          <p:cNvPr id="4" name="Imagen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325" y="5700713"/>
            <a:ext cx="8647757"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3092" y="0"/>
            <a:ext cx="1297340" cy="803809"/>
          </a:xfrm>
          <a:prstGeom prst="rect">
            <a:avLst/>
          </a:prstGeom>
        </p:spPr>
      </p:pic>
      <p:pic>
        <p:nvPicPr>
          <p:cNvPr id="8" name="Imagen 7">
            <a:extLst>
              <a:ext uri="{FF2B5EF4-FFF2-40B4-BE49-F238E27FC236}">
                <a16:creationId xmlns:a16="http://schemas.microsoft.com/office/drawing/2014/main" id="{128934A3-11A4-4673-9820-6D5B623919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024" y="2119446"/>
            <a:ext cx="5724128" cy="3929192"/>
          </a:xfrm>
          <a:prstGeom prst="rect">
            <a:avLst/>
          </a:prstGeom>
        </p:spPr>
      </p:pic>
      <p:sp>
        <p:nvSpPr>
          <p:cNvPr id="9" name="CuadroTexto 8">
            <a:extLst>
              <a:ext uri="{FF2B5EF4-FFF2-40B4-BE49-F238E27FC236}">
                <a16:creationId xmlns:a16="http://schemas.microsoft.com/office/drawing/2014/main" id="{E0F5651D-E53A-4041-8AD9-2D8517C650EE}"/>
              </a:ext>
            </a:extLst>
          </p:cNvPr>
          <p:cNvSpPr txBox="1"/>
          <p:nvPr/>
        </p:nvSpPr>
        <p:spPr>
          <a:xfrm>
            <a:off x="6012160" y="2930739"/>
            <a:ext cx="2137048" cy="369332"/>
          </a:xfrm>
          <a:prstGeom prst="rect">
            <a:avLst/>
          </a:prstGeom>
          <a:noFill/>
        </p:spPr>
        <p:txBody>
          <a:bodyPr wrap="square" rtlCol="0">
            <a:spAutoFit/>
          </a:bodyPr>
          <a:lstStyle/>
          <a:p>
            <a:r>
              <a:rPr lang="es-CL" dirty="0">
                <a:solidFill>
                  <a:srgbClr val="0070C0"/>
                </a:solidFill>
                <a:latin typeface="Century Schoolbook" panose="02040604050505020304" pitchFamily="18" charset="0"/>
              </a:rPr>
              <a:t>INICIE SESIÓN</a:t>
            </a:r>
          </a:p>
        </p:txBody>
      </p:sp>
    </p:spTree>
    <p:extLst>
      <p:ext uri="{BB962C8B-B14F-4D97-AF65-F5344CB8AC3E}">
        <p14:creationId xmlns:p14="http://schemas.microsoft.com/office/powerpoint/2010/main" val="270299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L" sz="1600" dirty="0">
                <a:solidFill>
                  <a:schemeClr val="tx1"/>
                </a:solidFill>
                <a:latin typeface="Century Schoolbook" panose="02040604050505020304" pitchFamily="18" charset="0"/>
              </a:rPr>
              <a:t>PREGUNTAS FRECUENTES</a:t>
            </a:r>
            <a:r>
              <a:rPr lang="es-CL" sz="1600" dirty="0">
                <a:solidFill>
                  <a:srgbClr val="0070C0"/>
                </a:solidFill>
                <a:latin typeface="Century Schoolbook" panose="02040604050505020304" pitchFamily="18" charset="0"/>
              </a:rPr>
              <a:t> </a:t>
            </a:r>
          </a:p>
        </p:txBody>
      </p:sp>
      <p:sp>
        <p:nvSpPr>
          <p:cNvPr id="3" name="Marcador de contenido 2">
            <a:extLst>
              <a:ext uri="{FF2B5EF4-FFF2-40B4-BE49-F238E27FC236}">
                <a16:creationId xmlns:a16="http://schemas.microsoft.com/office/drawing/2014/main" id="{8B5A3D0E-F849-4D73-A992-7A3B63E53E20}"/>
              </a:ext>
            </a:extLst>
          </p:cNvPr>
          <p:cNvSpPr>
            <a:spLocks noGrp="1"/>
          </p:cNvSpPr>
          <p:nvPr>
            <p:ph idx="1"/>
          </p:nvPr>
        </p:nvSpPr>
        <p:spPr>
          <a:xfrm>
            <a:off x="481856" y="1170975"/>
            <a:ext cx="7620000" cy="4800600"/>
          </a:xfrm>
        </p:spPr>
        <p:txBody>
          <a:bodyPr/>
          <a:lstStyle/>
          <a:p>
            <a:endParaRPr lang="es-CL" dirty="0"/>
          </a:p>
        </p:txBody>
      </p:sp>
      <p:pic>
        <p:nvPicPr>
          <p:cNvPr id="4" name="Imagen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325" y="5700713"/>
            <a:ext cx="8647757"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3092" y="0"/>
            <a:ext cx="1297340" cy="803809"/>
          </a:xfrm>
          <a:prstGeom prst="rect">
            <a:avLst/>
          </a:prstGeom>
        </p:spPr>
      </p:pic>
      <p:sp>
        <p:nvSpPr>
          <p:cNvPr id="9" name="CuadroTexto 8">
            <a:extLst>
              <a:ext uri="{FF2B5EF4-FFF2-40B4-BE49-F238E27FC236}">
                <a16:creationId xmlns:a16="http://schemas.microsoft.com/office/drawing/2014/main" id="{E0F5651D-E53A-4041-8AD9-2D8517C650EE}"/>
              </a:ext>
            </a:extLst>
          </p:cNvPr>
          <p:cNvSpPr txBox="1"/>
          <p:nvPr/>
        </p:nvSpPr>
        <p:spPr>
          <a:xfrm>
            <a:off x="6194658" y="2912844"/>
            <a:ext cx="2137048" cy="646331"/>
          </a:xfrm>
          <a:prstGeom prst="rect">
            <a:avLst/>
          </a:prstGeom>
          <a:noFill/>
        </p:spPr>
        <p:txBody>
          <a:bodyPr wrap="square" rtlCol="0">
            <a:spAutoFit/>
          </a:bodyPr>
          <a:lstStyle/>
          <a:p>
            <a:r>
              <a:rPr lang="es-CL" dirty="0">
                <a:solidFill>
                  <a:srgbClr val="0070C0"/>
                </a:solidFill>
              </a:rPr>
              <a:t>INGRESE A </a:t>
            </a:r>
          </a:p>
          <a:p>
            <a:r>
              <a:rPr lang="es-CL" dirty="0">
                <a:solidFill>
                  <a:srgbClr val="0070C0"/>
                </a:solidFill>
              </a:rPr>
              <a:t>“MIS DATOS”</a:t>
            </a:r>
          </a:p>
        </p:txBody>
      </p:sp>
      <p:pic>
        <p:nvPicPr>
          <p:cNvPr id="7" name="Imagen 6">
            <a:extLst>
              <a:ext uri="{FF2B5EF4-FFF2-40B4-BE49-F238E27FC236}">
                <a16:creationId xmlns:a16="http://schemas.microsoft.com/office/drawing/2014/main" id="{147CB929-BA70-4E14-823F-195180FA3A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457" y="1146776"/>
            <a:ext cx="5796136" cy="4553937"/>
          </a:xfrm>
          <a:prstGeom prst="rect">
            <a:avLst/>
          </a:prstGeom>
        </p:spPr>
      </p:pic>
    </p:spTree>
    <p:extLst>
      <p:ext uri="{BB962C8B-B14F-4D97-AF65-F5344CB8AC3E}">
        <p14:creationId xmlns:p14="http://schemas.microsoft.com/office/powerpoint/2010/main" val="2096883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L" sz="1600" dirty="0">
                <a:latin typeface="Century Schoolbook" panose="02040604050505020304" pitchFamily="18" charset="0"/>
              </a:rPr>
              <a:t>PREGUNTAS FRECUENTES </a:t>
            </a:r>
          </a:p>
        </p:txBody>
      </p:sp>
      <p:sp>
        <p:nvSpPr>
          <p:cNvPr id="3" name="Marcador de contenido 2">
            <a:extLst>
              <a:ext uri="{FF2B5EF4-FFF2-40B4-BE49-F238E27FC236}">
                <a16:creationId xmlns:a16="http://schemas.microsoft.com/office/drawing/2014/main" id="{8B5A3D0E-F849-4D73-A992-7A3B63E53E20}"/>
              </a:ext>
            </a:extLst>
          </p:cNvPr>
          <p:cNvSpPr>
            <a:spLocks noGrp="1"/>
          </p:cNvSpPr>
          <p:nvPr>
            <p:ph idx="1"/>
          </p:nvPr>
        </p:nvSpPr>
        <p:spPr>
          <a:xfrm>
            <a:off x="491720" y="1028700"/>
            <a:ext cx="7620000" cy="4800600"/>
          </a:xfrm>
        </p:spPr>
        <p:txBody>
          <a:bodyPr/>
          <a:lstStyle/>
          <a:p>
            <a:pPr marL="114300" indent="0">
              <a:buNone/>
            </a:pPr>
            <a:endParaRPr lang="es-CL" dirty="0"/>
          </a:p>
        </p:txBody>
      </p:sp>
      <p:pic>
        <p:nvPicPr>
          <p:cNvPr id="4" name="Imagen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325" y="5700713"/>
            <a:ext cx="8647757"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3092" y="0"/>
            <a:ext cx="1297340" cy="803809"/>
          </a:xfrm>
          <a:prstGeom prst="rect">
            <a:avLst/>
          </a:prstGeom>
        </p:spPr>
      </p:pic>
      <p:pic>
        <p:nvPicPr>
          <p:cNvPr id="8" name="Imagen 7">
            <a:extLst>
              <a:ext uri="{FF2B5EF4-FFF2-40B4-BE49-F238E27FC236}">
                <a16:creationId xmlns:a16="http://schemas.microsoft.com/office/drawing/2014/main" id="{7C863289-87B4-4AC7-A439-806F8F4026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8" y="1204572"/>
            <a:ext cx="8316416" cy="4320269"/>
          </a:xfrm>
          <a:prstGeom prst="rect">
            <a:avLst/>
          </a:prstGeom>
        </p:spPr>
      </p:pic>
    </p:spTree>
    <p:extLst>
      <p:ext uri="{BB962C8B-B14F-4D97-AF65-F5344CB8AC3E}">
        <p14:creationId xmlns:p14="http://schemas.microsoft.com/office/powerpoint/2010/main" val="45597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L" sz="1600" dirty="0"/>
              <a:t>PREGUNTAS FRECUENTES </a:t>
            </a:r>
          </a:p>
        </p:txBody>
      </p:sp>
      <p:sp>
        <p:nvSpPr>
          <p:cNvPr id="3" name="Marcador de contenido 2">
            <a:extLst>
              <a:ext uri="{FF2B5EF4-FFF2-40B4-BE49-F238E27FC236}">
                <a16:creationId xmlns:a16="http://schemas.microsoft.com/office/drawing/2014/main" id="{8B5A3D0E-F849-4D73-A992-7A3B63E53E20}"/>
              </a:ext>
            </a:extLst>
          </p:cNvPr>
          <p:cNvSpPr>
            <a:spLocks noGrp="1"/>
          </p:cNvSpPr>
          <p:nvPr>
            <p:ph idx="1"/>
          </p:nvPr>
        </p:nvSpPr>
        <p:spPr>
          <a:xfrm>
            <a:off x="491720" y="1028700"/>
            <a:ext cx="7620000" cy="4800600"/>
          </a:xfrm>
        </p:spPr>
        <p:txBody>
          <a:bodyPr/>
          <a:lstStyle/>
          <a:p>
            <a:pPr marL="114300" indent="0">
              <a:buNone/>
            </a:pPr>
            <a:endParaRPr lang="es-CL" dirty="0"/>
          </a:p>
        </p:txBody>
      </p:sp>
      <p:pic>
        <p:nvPicPr>
          <p:cNvPr id="4" name="Imagen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325" y="5613336"/>
            <a:ext cx="8647757"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3092" y="0"/>
            <a:ext cx="1297340" cy="803809"/>
          </a:xfrm>
          <a:prstGeom prst="rect">
            <a:avLst/>
          </a:prstGeom>
        </p:spPr>
      </p:pic>
      <p:pic>
        <p:nvPicPr>
          <p:cNvPr id="7" name="Imagen 6">
            <a:extLst>
              <a:ext uri="{FF2B5EF4-FFF2-40B4-BE49-F238E27FC236}">
                <a16:creationId xmlns:a16="http://schemas.microsoft.com/office/drawing/2014/main" id="{50560057-ECAE-405A-8F87-340D06F863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32" y="1220040"/>
            <a:ext cx="8424936" cy="4590894"/>
          </a:xfrm>
          <a:prstGeom prst="rect">
            <a:avLst/>
          </a:prstGeom>
        </p:spPr>
      </p:pic>
    </p:spTree>
    <p:extLst>
      <p:ext uri="{BB962C8B-B14F-4D97-AF65-F5344CB8AC3E}">
        <p14:creationId xmlns:p14="http://schemas.microsoft.com/office/powerpoint/2010/main" val="382653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280" y="260648"/>
            <a:ext cx="1297340" cy="803809"/>
          </a:xfrm>
          <a:prstGeom prst="rect">
            <a:avLst/>
          </a:prstGeom>
        </p:spPr>
      </p:pic>
      <p:sp>
        <p:nvSpPr>
          <p:cNvPr id="8" name="CuadroTexto 5"/>
          <p:cNvSpPr txBox="1"/>
          <p:nvPr/>
        </p:nvSpPr>
        <p:spPr>
          <a:xfrm>
            <a:off x="4213550" y="3000818"/>
            <a:ext cx="4995298" cy="830997"/>
          </a:xfrm>
          <a:prstGeom prst="rect">
            <a:avLst/>
          </a:prstGeom>
          <a:noFill/>
        </p:spPr>
        <p:txBody>
          <a:bodyPr wrap="square" rtlCol="0">
            <a:spAutoFit/>
          </a:bodyPr>
          <a:lstStyle/>
          <a:p>
            <a:endParaRPr lang="es-ES" sz="2000" b="1" dirty="0">
              <a:solidFill>
                <a:schemeClr val="accent5">
                  <a:lumMod val="75000"/>
                </a:schemeClr>
              </a:solidFill>
            </a:endParaRPr>
          </a:p>
          <a:p>
            <a:endParaRPr lang="es-ES" sz="2800" b="1" dirty="0">
              <a:solidFill>
                <a:schemeClr val="accent5">
                  <a:lumMod val="75000"/>
                </a:schemeClr>
              </a:solidFill>
            </a:endParaRPr>
          </a:p>
        </p:txBody>
      </p:sp>
      <p:sp>
        <p:nvSpPr>
          <p:cNvPr id="2" name="1 Título"/>
          <p:cNvSpPr>
            <a:spLocks noGrp="1"/>
          </p:cNvSpPr>
          <p:nvPr>
            <p:ph type="title"/>
          </p:nvPr>
        </p:nvSpPr>
        <p:spPr/>
        <p:txBody>
          <a:bodyPr/>
          <a:lstStyle/>
          <a:p>
            <a:r>
              <a:rPr lang="es-ES" sz="1400" b="1" dirty="0">
                <a:solidFill>
                  <a:srgbClr val="0070C0"/>
                </a:solidFill>
                <a:latin typeface="Century Schoolbook" panose="02040604050505020304" pitchFamily="18" charset="0"/>
              </a:rPr>
              <a:t>INGRESA  AL  SITIO WEB  DE EMPLEOS PÚBLICOS : www.empleospublicos.cl</a:t>
            </a:r>
            <a:r>
              <a:rPr lang="es-ES" sz="1400" b="1" dirty="0">
                <a:solidFill>
                  <a:srgbClr val="0070C0"/>
                </a:solidFill>
              </a:rPr>
              <a:t/>
            </a:r>
            <a:br>
              <a:rPr lang="es-ES" sz="1400" b="1" dirty="0">
                <a:solidFill>
                  <a:srgbClr val="0070C0"/>
                </a:solidFill>
              </a:rPr>
            </a:br>
            <a:endParaRPr lang="es-CL" sz="1400" b="1" dirty="0">
              <a:solidFill>
                <a:srgbClr val="0070C0"/>
              </a:solidFill>
            </a:endParaRPr>
          </a:p>
        </p:txBody>
      </p:sp>
      <p:sp>
        <p:nvSpPr>
          <p:cNvPr id="4" name="Marcador de contenido 3">
            <a:extLst>
              <a:ext uri="{FF2B5EF4-FFF2-40B4-BE49-F238E27FC236}">
                <a16:creationId xmlns:a16="http://schemas.microsoft.com/office/drawing/2014/main" id="{B6EF9E89-28DA-4AC2-A6C3-D08ED020F1A3}"/>
              </a:ext>
            </a:extLst>
          </p:cNvPr>
          <p:cNvSpPr>
            <a:spLocks noGrp="1"/>
          </p:cNvSpPr>
          <p:nvPr>
            <p:ph sz="half" idx="1"/>
          </p:nvPr>
        </p:nvSpPr>
        <p:spPr>
          <a:xfrm>
            <a:off x="2555776" y="335966"/>
            <a:ext cx="2711152" cy="1619039"/>
          </a:xfrm>
        </p:spPr>
        <p:txBody>
          <a:bodyPr>
            <a:normAutofit/>
          </a:bodyPr>
          <a:lstStyle/>
          <a:p>
            <a:pPr algn="ctr"/>
            <a:endParaRPr lang="es-CL" sz="1200" dirty="0"/>
          </a:p>
          <a:p>
            <a:pPr algn="ctr"/>
            <a:endParaRPr lang="es-CL" sz="1200" dirty="0"/>
          </a:p>
          <a:p>
            <a:pPr lvl="3" algn="ctr"/>
            <a:endParaRPr lang="es-CL" sz="200" dirty="0"/>
          </a:p>
          <a:p>
            <a:pPr algn="ctr"/>
            <a:endParaRPr lang="es-CL" sz="1200" dirty="0"/>
          </a:p>
          <a:p>
            <a:pPr algn="ctr"/>
            <a:endParaRPr lang="es-CL" sz="1200" dirty="0"/>
          </a:p>
          <a:p>
            <a:pPr algn="ctr"/>
            <a:r>
              <a:rPr lang="es-CL" sz="1200" dirty="0">
                <a:hlinkClick r:id="rId3"/>
              </a:rPr>
              <a:t>EMPLEOS PÚBLICOS</a:t>
            </a:r>
            <a:endParaRPr lang="es-CL" sz="1200" dirty="0"/>
          </a:p>
        </p:txBody>
      </p:sp>
      <p:pic>
        <p:nvPicPr>
          <p:cNvPr id="9" name="Imagen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7325" y="5700713"/>
            <a:ext cx="8647757"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Marcador de contenido 10">
            <a:extLst>
              <a:ext uri="{FF2B5EF4-FFF2-40B4-BE49-F238E27FC236}">
                <a16:creationId xmlns:a16="http://schemas.microsoft.com/office/drawing/2014/main" id="{5189073F-01E3-4F72-A35C-44E6604568EC}"/>
              </a:ext>
            </a:extLst>
          </p:cNvPr>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611560" y="1772816"/>
            <a:ext cx="7423192" cy="3927897"/>
          </a:xfrm>
        </p:spPr>
      </p:pic>
    </p:spTree>
    <p:extLst>
      <p:ext uri="{BB962C8B-B14F-4D97-AF65-F5344CB8AC3E}">
        <p14:creationId xmlns:p14="http://schemas.microsoft.com/office/powerpoint/2010/main" val="295278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L" sz="1600" dirty="0">
                <a:latin typeface="Century Schoolbook" panose="02040604050505020304" pitchFamily="18" charset="0"/>
              </a:rPr>
              <a:t>PREGUNTAS FRECUENTES </a:t>
            </a:r>
          </a:p>
        </p:txBody>
      </p:sp>
      <p:sp>
        <p:nvSpPr>
          <p:cNvPr id="3" name="Marcador de contenido 2">
            <a:extLst>
              <a:ext uri="{FF2B5EF4-FFF2-40B4-BE49-F238E27FC236}">
                <a16:creationId xmlns:a16="http://schemas.microsoft.com/office/drawing/2014/main" id="{8B5A3D0E-F849-4D73-A992-7A3B63E53E20}"/>
              </a:ext>
            </a:extLst>
          </p:cNvPr>
          <p:cNvSpPr>
            <a:spLocks noGrp="1"/>
          </p:cNvSpPr>
          <p:nvPr>
            <p:ph idx="1"/>
          </p:nvPr>
        </p:nvSpPr>
        <p:spPr/>
        <p:txBody>
          <a:bodyPr/>
          <a:lstStyle/>
          <a:p>
            <a:r>
              <a:rPr lang="es-CL" dirty="0">
                <a:solidFill>
                  <a:srgbClr val="0070C0"/>
                </a:solidFill>
                <a:latin typeface="Century Schoolbook" panose="02040604050505020304" pitchFamily="18" charset="0"/>
              </a:rPr>
              <a:t>¿EN </a:t>
            </a:r>
            <a:r>
              <a:rPr lang="es-CL" dirty="0" smtClean="0">
                <a:solidFill>
                  <a:srgbClr val="0070C0"/>
                </a:solidFill>
                <a:latin typeface="Century Schoolbook" panose="02040604050505020304" pitchFamily="18" charset="0"/>
              </a:rPr>
              <a:t>QUÉ </a:t>
            </a:r>
            <a:r>
              <a:rPr lang="es-CL" dirty="0">
                <a:solidFill>
                  <a:srgbClr val="0070C0"/>
                </a:solidFill>
                <a:latin typeface="Century Schoolbook" panose="02040604050505020304" pitchFamily="18" charset="0"/>
              </a:rPr>
              <a:t>FORMATO SE DEBE ENVIAR LA </a:t>
            </a:r>
            <a:r>
              <a:rPr lang="es-CL" dirty="0" smtClean="0">
                <a:solidFill>
                  <a:srgbClr val="0070C0"/>
                </a:solidFill>
                <a:latin typeface="Century Schoolbook" panose="02040604050505020304" pitchFamily="18" charset="0"/>
              </a:rPr>
              <a:t>INFORMACIÓN </a:t>
            </a:r>
            <a:r>
              <a:rPr lang="es-CL" dirty="0">
                <a:solidFill>
                  <a:srgbClr val="0070C0"/>
                </a:solidFill>
                <a:latin typeface="Century Schoolbook" panose="02040604050505020304" pitchFamily="18" charset="0"/>
              </a:rPr>
              <a:t>?</a:t>
            </a:r>
          </a:p>
          <a:p>
            <a:endParaRPr lang="es-CL" dirty="0"/>
          </a:p>
          <a:p>
            <a:r>
              <a:rPr lang="es-CL" dirty="0">
                <a:latin typeface="Century Schoolbook" panose="02040604050505020304" pitchFamily="18" charset="0"/>
              </a:rPr>
              <a:t>Los formatos que acepta el portal de Empleos Públicos son:</a:t>
            </a:r>
          </a:p>
          <a:p>
            <a:endParaRPr lang="es-CL" dirty="0">
              <a:latin typeface="Century Schoolbook" panose="02040604050505020304" pitchFamily="18" charset="0"/>
            </a:endParaRPr>
          </a:p>
          <a:p>
            <a:r>
              <a:rPr lang="es-CL" dirty="0">
                <a:latin typeface="Century Schoolbook" panose="02040604050505020304" pitchFamily="18" charset="0"/>
              </a:rPr>
              <a:t>.Doc (el formato de Word).</a:t>
            </a:r>
          </a:p>
          <a:p>
            <a:r>
              <a:rPr lang="es-CL" dirty="0">
                <a:latin typeface="Century Schoolbook" panose="02040604050505020304" pitchFamily="18" charset="0"/>
              </a:rPr>
              <a:t>.PDF </a:t>
            </a:r>
          </a:p>
        </p:txBody>
      </p:sp>
      <p:pic>
        <p:nvPicPr>
          <p:cNvPr id="4" name="Imagen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325" y="5700713"/>
            <a:ext cx="8647757"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3092" y="0"/>
            <a:ext cx="1297340" cy="803809"/>
          </a:xfrm>
          <a:prstGeom prst="rect">
            <a:avLst/>
          </a:prstGeom>
        </p:spPr>
      </p:pic>
    </p:spTree>
    <p:extLst>
      <p:ext uri="{BB962C8B-B14F-4D97-AF65-F5344CB8AC3E}">
        <p14:creationId xmlns:p14="http://schemas.microsoft.com/office/powerpoint/2010/main" val="3276210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L" sz="1600" dirty="0">
                <a:latin typeface="Century Schoolbook" panose="02040604050505020304" pitchFamily="18" charset="0"/>
              </a:rPr>
              <a:t>PREGUNTAS FRECUENTES </a:t>
            </a:r>
          </a:p>
        </p:txBody>
      </p:sp>
      <p:sp>
        <p:nvSpPr>
          <p:cNvPr id="3" name="Marcador de contenido 2">
            <a:extLst>
              <a:ext uri="{FF2B5EF4-FFF2-40B4-BE49-F238E27FC236}">
                <a16:creationId xmlns:a16="http://schemas.microsoft.com/office/drawing/2014/main" id="{8B5A3D0E-F849-4D73-A992-7A3B63E53E20}"/>
              </a:ext>
            </a:extLst>
          </p:cNvPr>
          <p:cNvSpPr>
            <a:spLocks noGrp="1"/>
          </p:cNvSpPr>
          <p:nvPr>
            <p:ph idx="1"/>
          </p:nvPr>
        </p:nvSpPr>
        <p:spPr/>
        <p:txBody>
          <a:bodyPr/>
          <a:lstStyle/>
          <a:p>
            <a:r>
              <a:rPr lang="es-CL" u="sng" dirty="0">
                <a:solidFill>
                  <a:srgbClr val="0070C0"/>
                </a:solidFill>
                <a:latin typeface="Century Schoolbook" panose="02040604050505020304" pitchFamily="18" charset="0"/>
              </a:rPr>
              <a:t>¿</a:t>
            </a:r>
            <a:r>
              <a:rPr lang="es-CL" u="sng" dirty="0" smtClean="0">
                <a:solidFill>
                  <a:srgbClr val="0070C0"/>
                </a:solidFill>
                <a:latin typeface="Century Schoolbook" panose="02040604050505020304" pitchFamily="18" charset="0"/>
              </a:rPr>
              <a:t>CÓMO </a:t>
            </a:r>
            <a:r>
              <a:rPr lang="es-CL" u="sng" dirty="0">
                <a:solidFill>
                  <a:srgbClr val="0070C0"/>
                </a:solidFill>
                <a:latin typeface="Century Schoolbook" panose="02040604050505020304" pitchFamily="18" charset="0"/>
              </a:rPr>
              <a:t>JUNTAR </a:t>
            </a:r>
            <a:r>
              <a:rPr lang="es-CL" u="sng" dirty="0" smtClean="0">
                <a:solidFill>
                  <a:srgbClr val="0070C0"/>
                </a:solidFill>
                <a:latin typeface="Century Schoolbook" panose="02040604050505020304" pitchFamily="18" charset="0"/>
              </a:rPr>
              <a:t>MÁS </a:t>
            </a:r>
            <a:r>
              <a:rPr lang="es-CL" u="sng" dirty="0">
                <a:solidFill>
                  <a:srgbClr val="0070C0"/>
                </a:solidFill>
                <a:latin typeface="Century Schoolbook" panose="02040604050505020304" pitchFamily="18" charset="0"/>
              </a:rPr>
              <a:t>DE UN DOCUMENTO EN UN </a:t>
            </a:r>
            <a:r>
              <a:rPr lang="es-CL" u="sng" dirty="0" smtClean="0">
                <a:solidFill>
                  <a:srgbClr val="0070C0"/>
                </a:solidFill>
                <a:latin typeface="Century Schoolbook" panose="02040604050505020304" pitchFamily="18" charset="0"/>
              </a:rPr>
              <a:t>SÓLO </a:t>
            </a:r>
            <a:r>
              <a:rPr lang="es-CL" u="sng" dirty="0">
                <a:solidFill>
                  <a:srgbClr val="0070C0"/>
                </a:solidFill>
                <a:latin typeface="Century Schoolbook" panose="02040604050505020304" pitchFamily="18" charset="0"/>
              </a:rPr>
              <a:t>ARCHIVO?</a:t>
            </a:r>
          </a:p>
          <a:p>
            <a:endParaRPr lang="es-CL" u="sng" dirty="0"/>
          </a:p>
          <a:p>
            <a:pPr marL="114300" indent="0">
              <a:buNone/>
            </a:pPr>
            <a:endParaRPr lang="es-CL" u="sng" dirty="0"/>
          </a:p>
          <a:p>
            <a:r>
              <a:rPr lang="es-CL" sz="1800" dirty="0">
                <a:latin typeface="Century Schoolbook" panose="02040604050505020304" pitchFamily="18" charset="0"/>
              </a:rPr>
              <a:t>Existen dos opciones escanear los archivos con una aplicación desde el  teléfono o computador; o bien, juntar todos los archivos en un documento PDF vía online.</a:t>
            </a:r>
          </a:p>
        </p:txBody>
      </p:sp>
      <p:pic>
        <p:nvPicPr>
          <p:cNvPr id="4" name="Imagen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325" y="5700713"/>
            <a:ext cx="8647757"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3092" y="0"/>
            <a:ext cx="1297340" cy="803809"/>
          </a:xfrm>
          <a:prstGeom prst="rect">
            <a:avLst/>
          </a:prstGeom>
        </p:spPr>
      </p:pic>
    </p:spTree>
    <p:extLst>
      <p:ext uri="{BB962C8B-B14F-4D97-AF65-F5344CB8AC3E}">
        <p14:creationId xmlns:p14="http://schemas.microsoft.com/office/powerpoint/2010/main" val="163799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L" sz="1600" dirty="0">
                <a:latin typeface="Century Schoolbook" panose="02040604050505020304" pitchFamily="18" charset="0"/>
              </a:rPr>
              <a:t>PREGUNTAS FRECUENTES </a:t>
            </a:r>
          </a:p>
        </p:txBody>
      </p:sp>
      <p:sp>
        <p:nvSpPr>
          <p:cNvPr id="3" name="Marcador de contenido 2">
            <a:extLst>
              <a:ext uri="{FF2B5EF4-FFF2-40B4-BE49-F238E27FC236}">
                <a16:creationId xmlns:a16="http://schemas.microsoft.com/office/drawing/2014/main" id="{8B5A3D0E-F849-4D73-A992-7A3B63E53E20}"/>
              </a:ext>
            </a:extLst>
          </p:cNvPr>
          <p:cNvSpPr>
            <a:spLocks noGrp="1"/>
          </p:cNvSpPr>
          <p:nvPr>
            <p:ph idx="1"/>
          </p:nvPr>
        </p:nvSpPr>
        <p:spPr/>
        <p:txBody>
          <a:bodyPr>
            <a:normAutofit/>
          </a:bodyPr>
          <a:lstStyle/>
          <a:p>
            <a:r>
              <a:rPr lang="es-CL" sz="1800" b="1" dirty="0">
                <a:solidFill>
                  <a:srgbClr val="0070C0"/>
                </a:solidFill>
              </a:rPr>
              <a:t> </a:t>
            </a:r>
            <a:r>
              <a:rPr lang="es-CL" sz="1800" b="1" dirty="0" smtClean="0">
                <a:solidFill>
                  <a:srgbClr val="0070C0"/>
                </a:solidFill>
              </a:rPr>
              <a:t>Para </a:t>
            </a:r>
            <a:r>
              <a:rPr lang="es-CL" sz="1800" b="1" u="sng" dirty="0" smtClean="0">
                <a:solidFill>
                  <a:srgbClr val="0070C0"/>
                </a:solidFill>
                <a:latin typeface="Century Schoolbook" panose="02040604050505020304" pitchFamily="18" charset="0"/>
              </a:rPr>
              <a:t>Escanear </a:t>
            </a:r>
            <a:r>
              <a:rPr lang="es-CL" sz="1800" b="1" u="sng" dirty="0">
                <a:solidFill>
                  <a:srgbClr val="0070C0"/>
                </a:solidFill>
                <a:latin typeface="Century Schoolbook" panose="02040604050505020304" pitchFamily="18" charset="0"/>
              </a:rPr>
              <a:t>los archivos con una aplicación del teléfono:</a:t>
            </a:r>
          </a:p>
          <a:p>
            <a:pPr marL="114300" indent="0">
              <a:buNone/>
            </a:pPr>
            <a:endParaRPr lang="es-CL" sz="1800" u="sng" dirty="0">
              <a:latin typeface="Century Schoolbook" panose="02040604050505020304" pitchFamily="18" charset="0"/>
            </a:endParaRPr>
          </a:p>
          <a:p>
            <a:r>
              <a:rPr lang="es-CL" sz="1600" dirty="0">
                <a:latin typeface="Century Schoolbook" panose="02040604050505020304" pitchFamily="18" charset="0"/>
              </a:rPr>
              <a:t>Descarga la siguiente aplicación en tu teléfono (</a:t>
            </a:r>
            <a:r>
              <a:rPr lang="es-CL" sz="1600" dirty="0">
                <a:latin typeface="Century Schoolbook" panose="02040604050505020304" pitchFamily="18" charset="0"/>
                <a:hlinkClick r:id="rId2"/>
              </a:rPr>
              <a:t>Adobe Scan</a:t>
            </a:r>
            <a:r>
              <a:rPr lang="es-CL" sz="1600" dirty="0">
                <a:latin typeface="Century Schoolbook" panose="02040604050505020304" pitchFamily="18" charset="0"/>
              </a:rPr>
              <a:t>).</a:t>
            </a:r>
          </a:p>
          <a:p>
            <a:r>
              <a:rPr lang="es-CL" sz="1600" dirty="0">
                <a:latin typeface="Century Schoolbook" panose="02040604050505020304" pitchFamily="18" charset="0"/>
              </a:rPr>
              <a:t>Al momento de abrir la app iniciará la cámara, en donde sólo tendrán que apuntar al documento que desean escanear.</a:t>
            </a:r>
          </a:p>
          <a:p>
            <a:r>
              <a:rPr lang="es-CL" sz="1600" dirty="0">
                <a:latin typeface="Century Schoolbook" panose="02040604050505020304" pitchFamily="18" charset="0"/>
              </a:rPr>
              <a:t>Cuando ya se selecciona el documento puede editar el tamaño que desee y ajustar según  preferencia los márgenes para cortar la imagen.</a:t>
            </a:r>
          </a:p>
          <a:p>
            <a:r>
              <a:rPr lang="es-CL" sz="1600" dirty="0">
                <a:latin typeface="Century Schoolbook" panose="02040604050505020304" pitchFamily="18" charset="0"/>
              </a:rPr>
              <a:t>Finalmente dar click en continuar y así agregar más archivos en un sólo documento (en la esquina inferior derecha aparecerá un número en azul con la cantidad de documentos que ha escaneado)</a:t>
            </a:r>
          </a:p>
          <a:p>
            <a:r>
              <a:rPr lang="es-CL" sz="1600" dirty="0">
                <a:latin typeface="Century Schoolbook" panose="02040604050505020304" pitchFamily="18" charset="0"/>
              </a:rPr>
              <a:t>Cuando ya termina de escanear dar click en el número azul mencionado anteriormente y en la esquina superior derecha debe presionar en guardar PDF, y ya tiene su documento escaneado, le dará opciones de compartir  y enviarlo a algún correo o, a través de otra plataforma.</a:t>
            </a:r>
          </a:p>
        </p:txBody>
      </p:sp>
      <p:pic>
        <p:nvPicPr>
          <p:cNvPr id="4" name="Imagen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7325" y="5700713"/>
            <a:ext cx="8647757"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3092" y="0"/>
            <a:ext cx="1297340" cy="803809"/>
          </a:xfrm>
          <a:prstGeom prst="rect">
            <a:avLst/>
          </a:prstGeom>
        </p:spPr>
      </p:pic>
    </p:spTree>
    <p:extLst>
      <p:ext uri="{BB962C8B-B14F-4D97-AF65-F5344CB8AC3E}">
        <p14:creationId xmlns:p14="http://schemas.microsoft.com/office/powerpoint/2010/main" val="995973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L" sz="1600" dirty="0">
                <a:latin typeface="Century Schoolbook" panose="02040604050505020304" pitchFamily="18" charset="0"/>
              </a:rPr>
              <a:t>PREGUNTAS FRECUENTES </a:t>
            </a:r>
          </a:p>
        </p:txBody>
      </p:sp>
      <p:sp>
        <p:nvSpPr>
          <p:cNvPr id="3" name="Marcador de contenido 2">
            <a:extLst>
              <a:ext uri="{FF2B5EF4-FFF2-40B4-BE49-F238E27FC236}">
                <a16:creationId xmlns:a16="http://schemas.microsoft.com/office/drawing/2014/main" id="{8B5A3D0E-F849-4D73-A992-7A3B63E53E20}"/>
              </a:ext>
            </a:extLst>
          </p:cNvPr>
          <p:cNvSpPr>
            <a:spLocks noGrp="1"/>
          </p:cNvSpPr>
          <p:nvPr>
            <p:ph idx="1"/>
          </p:nvPr>
        </p:nvSpPr>
        <p:spPr/>
        <p:txBody>
          <a:bodyPr>
            <a:normAutofit/>
          </a:bodyPr>
          <a:lstStyle/>
          <a:p>
            <a:r>
              <a:rPr lang="es-CL" sz="1800" dirty="0"/>
              <a:t> </a:t>
            </a:r>
            <a:r>
              <a:rPr lang="es-CL" sz="1800" b="1" u="sng" dirty="0">
                <a:solidFill>
                  <a:srgbClr val="0070C0"/>
                </a:solidFill>
                <a:latin typeface="Century Schoolbook" panose="02040604050505020304" pitchFamily="18" charset="0"/>
              </a:rPr>
              <a:t>Juntar todos los archivos en un documento PDF Online:</a:t>
            </a:r>
          </a:p>
          <a:p>
            <a:endParaRPr lang="es-CL" sz="1800" u="sng" dirty="0">
              <a:latin typeface="Century Schoolbook" panose="02040604050505020304" pitchFamily="18" charset="0"/>
            </a:endParaRPr>
          </a:p>
          <a:p>
            <a:r>
              <a:rPr lang="es-CL" sz="1800" dirty="0">
                <a:latin typeface="Century Schoolbook" panose="02040604050505020304" pitchFamily="18" charset="0"/>
              </a:rPr>
              <a:t>Ingrese a cualquiera de las siguientes paginas:</a:t>
            </a:r>
          </a:p>
          <a:p>
            <a:r>
              <a:rPr lang="es-CL" sz="1800" dirty="0">
                <a:latin typeface="Century Schoolbook" panose="02040604050505020304" pitchFamily="18" charset="0"/>
                <a:hlinkClick r:id="rId2"/>
              </a:rPr>
              <a:t>Unir Archivos PDF</a:t>
            </a:r>
            <a:endParaRPr lang="es-CL" sz="1800" dirty="0">
              <a:latin typeface="Century Schoolbook" panose="02040604050505020304" pitchFamily="18" charset="0"/>
            </a:endParaRPr>
          </a:p>
          <a:p>
            <a:r>
              <a:rPr lang="es-CL" sz="1800" dirty="0">
                <a:latin typeface="Century Schoolbook" panose="02040604050505020304" pitchFamily="18" charset="0"/>
                <a:hlinkClick r:id="rId3"/>
              </a:rPr>
              <a:t>Unir PDF</a:t>
            </a:r>
            <a:endParaRPr lang="es-CL" sz="1800" dirty="0">
              <a:latin typeface="Century Schoolbook" panose="02040604050505020304" pitchFamily="18" charset="0"/>
            </a:endParaRPr>
          </a:p>
          <a:p>
            <a:r>
              <a:rPr lang="es-CL" sz="1800" dirty="0">
                <a:latin typeface="Century Schoolbook" panose="02040604050505020304" pitchFamily="18" charset="0"/>
              </a:rPr>
              <a:t>Luego arrastre o seleccione los documentos que quiere juntar en un sólo archivo, cuando ya estén seleccionados dar click en “UNIR” y listo sus documentos ya están unidos en un sólo archivo y lo pueden descargar. </a:t>
            </a:r>
          </a:p>
        </p:txBody>
      </p:sp>
      <p:pic>
        <p:nvPicPr>
          <p:cNvPr id="4" name="Imagen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7325" y="5700713"/>
            <a:ext cx="8647757"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4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3092" y="0"/>
            <a:ext cx="1297340" cy="803809"/>
          </a:xfrm>
          <a:prstGeom prst="rect">
            <a:avLst/>
          </a:prstGeom>
        </p:spPr>
      </p:pic>
    </p:spTree>
    <p:extLst>
      <p:ext uri="{BB962C8B-B14F-4D97-AF65-F5344CB8AC3E}">
        <p14:creationId xmlns:p14="http://schemas.microsoft.com/office/powerpoint/2010/main" val="1934512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L" sz="1600" dirty="0">
                <a:latin typeface="Century Schoolbook" panose="02040604050505020304" pitchFamily="18" charset="0"/>
              </a:rPr>
              <a:t>PREGUNTAS FRECUENTES </a:t>
            </a:r>
          </a:p>
        </p:txBody>
      </p:sp>
      <p:sp>
        <p:nvSpPr>
          <p:cNvPr id="3" name="Marcador de contenido 2">
            <a:extLst>
              <a:ext uri="{FF2B5EF4-FFF2-40B4-BE49-F238E27FC236}">
                <a16:creationId xmlns:a16="http://schemas.microsoft.com/office/drawing/2014/main" id="{8B5A3D0E-F849-4D73-A992-7A3B63E53E20}"/>
              </a:ext>
            </a:extLst>
          </p:cNvPr>
          <p:cNvSpPr>
            <a:spLocks noGrp="1"/>
          </p:cNvSpPr>
          <p:nvPr>
            <p:ph idx="1"/>
          </p:nvPr>
        </p:nvSpPr>
        <p:spPr/>
        <p:txBody>
          <a:bodyPr/>
          <a:lstStyle/>
          <a:p>
            <a:r>
              <a:rPr lang="es-CL" dirty="0">
                <a:solidFill>
                  <a:srgbClr val="0070C0"/>
                </a:solidFill>
                <a:latin typeface="Century Schoolbook" panose="02040604050505020304" pitchFamily="18" charset="0"/>
              </a:rPr>
              <a:t>¿</a:t>
            </a:r>
            <a:r>
              <a:rPr lang="es-CL" dirty="0" smtClean="0">
                <a:solidFill>
                  <a:srgbClr val="0070C0"/>
                </a:solidFill>
                <a:latin typeface="Century Schoolbook" panose="02040604050505020304" pitchFamily="18" charset="0"/>
              </a:rPr>
              <a:t>QUÉ </a:t>
            </a:r>
            <a:r>
              <a:rPr lang="es-CL" dirty="0">
                <a:solidFill>
                  <a:srgbClr val="0070C0"/>
                </a:solidFill>
                <a:latin typeface="Century Schoolbook" panose="02040604050505020304" pitchFamily="18" charset="0"/>
              </a:rPr>
              <a:t>PASA CUANDO LOS ARCHIVOS SON MUY GRANDES PARA SUBIRLOS A LA PLATAFORMA?</a:t>
            </a:r>
          </a:p>
          <a:p>
            <a:endParaRPr lang="es-CL" dirty="0"/>
          </a:p>
          <a:p>
            <a:r>
              <a:rPr lang="es-CL" dirty="0">
                <a:latin typeface="Century Schoolbook" panose="02040604050505020304" pitchFamily="18" charset="0"/>
              </a:rPr>
              <a:t>Debe ingresar a la siguiente pagina web:</a:t>
            </a:r>
          </a:p>
          <a:p>
            <a:r>
              <a:rPr lang="es-CL" dirty="0">
                <a:latin typeface="Century Schoolbook" panose="02040604050505020304" pitchFamily="18" charset="0"/>
                <a:hlinkClick r:id="rId2"/>
              </a:rPr>
              <a:t>Comprimir PDF</a:t>
            </a:r>
            <a:endParaRPr lang="es-CL" dirty="0">
              <a:latin typeface="Century Schoolbook" panose="02040604050505020304" pitchFamily="18" charset="0"/>
            </a:endParaRPr>
          </a:p>
          <a:p>
            <a:r>
              <a:rPr lang="es-CL" dirty="0">
                <a:latin typeface="Century Schoolbook" panose="02040604050505020304" pitchFamily="18" charset="0"/>
              </a:rPr>
              <a:t>Luego debe arrastrar o seleccionar el documento que desea comprimir y dar click en comprimir PDF,  como resultado podrá descargar su archivo con un tamaño reducido.</a:t>
            </a:r>
          </a:p>
          <a:p>
            <a:endParaRPr lang="es-CL" dirty="0"/>
          </a:p>
        </p:txBody>
      </p:sp>
      <p:pic>
        <p:nvPicPr>
          <p:cNvPr id="4" name="Imagen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7325" y="5700713"/>
            <a:ext cx="8647757"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3092" y="0"/>
            <a:ext cx="1297340" cy="803809"/>
          </a:xfrm>
          <a:prstGeom prst="rect">
            <a:avLst/>
          </a:prstGeom>
        </p:spPr>
      </p:pic>
    </p:spTree>
    <p:extLst>
      <p:ext uri="{BB962C8B-B14F-4D97-AF65-F5344CB8AC3E}">
        <p14:creationId xmlns:p14="http://schemas.microsoft.com/office/powerpoint/2010/main" val="28437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556792"/>
            <a:ext cx="7620000" cy="1143000"/>
          </a:xfrm>
        </p:spPr>
        <p:txBody>
          <a:bodyPr/>
          <a:lstStyle/>
          <a:p>
            <a:pPr algn="ctr"/>
            <a:r>
              <a:rPr lang="es-CL" sz="1600" dirty="0">
                <a:solidFill>
                  <a:srgbClr val="0070C0"/>
                </a:solidFill>
                <a:latin typeface="Century Schoolbook" panose="02040604050505020304" pitchFamily="18" charset="0"/>
              </a:rPr>
              <a:t>PARA OTRAS DUDAS O CONSULTAS SOBRE LA POSTULACION DIRIJASE AL SIGUIENTE LINK O TAMBIEN PUEDE ACERCARSE A LA UNIDAD DE </a:t>
            </a:r>
            <a:r>
              <a:rPr lang="es-CL" sz="1600" dirty="0" smtClean="0">
                <a:solidFill>
                  <a:srgbClr val="0070C0"/>
                </a:solidFill>
                <a:latin typeface="Century Schoolbook" panose="02040604050505020304" pitchFamily="18" charset="0"/>
              </a:rPr>
              <a:t>RECLUTAMIENTO, SELECCIÓN Y RETENCIÓN DE PROFESIONALES, </a:t>
            </a:r>
            <a:r>
              <a:rPr lang="es-CL" sz="1600" dirty="0">
                <a:solidFill>
                  <a:srgbClr val="0070C0"/>
                </a:solidFill>
                <a:latin typeface="Century Schoolbook" panose="02040604050505020304" pitchFamily="18" charset="0"/>
              </a:rPr>
              <a:t>CUYO HORARIO DE ATENCIÓN ES DE LUNES A JUEVES DE 08:30 A 17:30 HRS Y EL VIERNES DE 08:30 A 13:00 HRS, ENVIANDO UN MAIL A </a:t>
            </a:r>
            <a:r>
              <a:rPr lang="es-CL" sz="1600" dirty="0">
                <a:solidFill>
                  <a:srgbClr val="0070C0"/>
                </a:solidFill>
                <a:latin typeface="Century Schoolbook" panose="02040604050505020304" pitchFamily="18" charset="0"/>
                <a:hlinkClick r:id="rId2">
                  <a:extLst>
                    <a:ext uri="{A12FA001-AC4F-418D-AE19-62706E023703}">
                      <ahyp:hlinkClr xmlns:ahyp="http://schemas.microsoft.com/office/drawing/2018/hyperlinkcolor" xmlns="" val="tx"/>
                    </a:ext>
                  </a:extLst>
                </a:hlinkClick>
              </a:rPr>
              <a:t>bsprohnle@hospitalcurico.cl</a:t>
            </a:r>
            <a:r>
              <a:rPr lang="es-CL" sz="1600" dirty="0">
                <a:solidFill>
                  <a:srgbClr val="0070C0"/>
                </a:solidFill>
                <a:latin typeface="Century Schoolbook" panose="02040604050505020304" pitchFamily="18" charset="0"/>
              </a:rPr>
              <a:t> O </a:t>
            </a:r>
            <a:r>
              <a:rPr lang="es-CL" sz="1600" dirty="0" smtClean="0">
                <a:solidFill>
                  <a:srgbClr val="0070C0"/>
                </a:solidFill>
                <a:latin typeface="Century Schoolbook" panose="02040604050505020304" pitchFamily="18" charset="0"/>
              </a:rPr>
              <a:t>LLAMANDO </a:t>
            </a:r>
            <a:r>
              <a:rPr lang="es-CL" sz="1600" dirty="0">
                <a:solidFill>
                  <a:srgbClr val="0070C0"/>
                </a:solidFill>
                <a:latin typeface="Century Schoolbook" panose="02040604050505020304" pitchFamily="18" charset="0"/>
              </a:rPr>
              <a:t>AL </a:t>
            </a:r>
            <a:r>
              <a:rPr lang="es-CL" sz="1600" dirty="0" smtClean="0">
                <a:solidFill>
                  <a:srgbClr val="0070C0"/>
                </a:solidFill>
                <a:latin typeface="Century Schoolbook" panose="02040604050505020304" pitchFamily="18" charset="0"/>
              </a:rPr>
              <a:t>TELÉFONO </a:t>
            </a:r>
            <a:r>
              <a:rPr lang="es-CL" sz="1600" dirty="0">
                <a:solidFill>
                  <a:srgbClr val="0070C0"/>
                </a:solidFill>
                <a:latin typeface="Century Schoolbook" panose="02040604050505020304" pitchFamily="18" charset="0"/>
              </a:rPr>
              <a:t>752286075</a:t>
            </a:r>
          </a:p>
        </p:txBody>
      </p:sp>
      <p:pic>
        <p:nvPicPr>
          <p:cNvPr id="4" name="Imagen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7325" y="5700713"/>
            <a:ext cx="8647757"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3092" y="332656"/>
            <a:ext cx="1297340" cy="803809"/>
          </a:xfrm>
          <a:prstGeom prst="rect">
            <a:avLst/>
          </a:prstGeom>
        </p:spPr>
      </p:pic>
      <p:sp>
        <p:nvSpPr>
          <p:cNvPr id="8" name="CuadroTexto 7">
            <a:extLst>
              <a:ext uri="{FF2B5EF4-FFF2-40B4-BE49-F238E27FC236}">
                <a16:creationId xmlns:a16="http://schemas.microsoft.com/office/drawing/2014/main" id="{D08495FB-4854-4630-B9C8-2538D9526430}"/>
              </a:ext>
            </a:extLst>
          </p:cNvPr>
          <p:cNvSpPr txBox="1"/>
          <p:nvPr/>
        </p:nvSpPr>
        <p:spPr>
          <a:xfrm>
            <a:off x="2146177" y="3285608"/>
            <a:ext cx="4665214" cy="369332"/>
          </a:xfrm>
          <a:prstGeom prst="rect">
            <a:avLst/>
          </a:prstGeom>
          <a:noFill/>
        </p:spPr>
        <p:txBody>
          <a:bodyPr wrap="square">
            <a:spAutoFit/>
          </a:bodyPr>
          <a:lstStyle/>
          <a:p>
            <a:pPr algn="ctr"/>
            <a:r>
              <a:rPr lang="es-CL" dirty="0">
                <a:hlinkClick r:id="rId5"/>
              </a:rPr>
              <a:t>CONSULTAS EMPLEOS PÚBLICOS</a:t>
            </a:r>
            <a:endParaRPr lang="es-CL" dirty="0"/>
          </a:p>
        </p:txBody>
      </p:sp>
    </p:spTree>
    <p:extLst>
      <p:ext uri="{BB962C8B-B14F-4D97-AF65-F5344CB8AC3E}">
        <p14:creationId xmlns:p14="http://schemas.microsoft.com/office/powerpoint/2010/main" val="2034417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z="1400" b="1" dirty="0">
                <a:solidFill>
                  <a:srgbClr val="0070C0"/>
                </a:solidFill>
                <a:latin typeface="Century Schoolbook" panose="02040604050505020304" pitchFamily="18" charset="0"/>
              </a:rPr>
              <a:t>CREA UNA CUENTA O INGRESA CON TU CLAVE ÚNICA </a:t>
            </a:r>
          </a:p>
        </p:txBody>
      </p:sp>
      <p:pic>
        <p:nvPicPr>
          <p:cNvPr id="5" name="Imagen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08520" y="5661248"/>
            <a:ext cx="8568952" cy="13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184" y="188640"/>
            <a:ext cx="1297340" cy="803809"/>
          </a:xfrm>
          <a:prstGeom prst="rect">
            <a:avLst/>
          </a:prstGeom>
        </p:spPr>
      </p:pic>
      <p:pic>
        <p:nvPicPr>
          <p:cNvPr id="8" name="Marcador de contenido 7">
            <a:extLst>
              <a:ext uri="{FF2B5EF4-FFF2-40B4-BE49-F238E27FC236}">
                <a16:creationId xmlns:a16="http://schemas.microsoft.com/office/drawing/2014/main" id="{DC8A0D2F-7043-43D1-B659-9D3996C8C492}"/>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971600" y="1340768"/>
            <a:ext cx="6768752" cy="3960440"/>
          </a:xfrm>
        </p:spPr>
      </p:pic>
    </p:spTree>
    <p:extLst>
      <p:ext uri="{BB962C8B-B14F-4D97-AF65-F5344CB8AC3E}">
        <p14:creationId xmlns:p14="http://schemas.microsoft.com/office/powerpoint/2010/main" val="413489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z="1400" b="1" u="sng" dirty="0">
                <a:solidFill>
                  <a:srgbClr val="0070C0"/>
                </a:solidFill>
                <a:latin typeface="Century Schoolbook" panose="02040604050505020304" pitchFamily="18" charset="0"/>
              </a:rPr>
              <a:t>CREA UNA CUENTA </a:t>
            </a:r>
            <a:r>
              <a:rPr lang="es-CL" sz="1400" b="1" dirty="0">
                <a:solidFill>
                  <a:srgbClr val="0070C0"/>
                </a:solidFill>
                <a:latin typeface="Century Schoolbook" panose="02040604050505020304" pitchFamily="18" charset="0"/>
              </a:rPr>
              <a:t>O INGRESA CON TU CLAVE ÚNICA </a:t>
            </a:r>
          </a:p>
        </p:txBody>
      </p:sp>
      <p:pic>
        <p:nvPicPr>
          <p:cNvPr id="5" name="Imagen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08520" y="5661248"/>
            <a:ext cx="8568952" cy="13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184" y="188640"/>
            <a:ext cx="1297340" cy="803809"/>
          </a:xfrm>
          <a:prstGeom prst="rect">
            <a:avLst/>
          </a:prstGeom>
        </p:spPr>
      </p:pic>
      <p:pic>
        <p:nvPicPr>
          <p:cNvPr id="9" name="Marcador de contenido 8">
            <a:extLst>
              <a:ext uri="{FF2B5EF4-FFF2-40B4-BE49-F238E27FC236}">
                <a16:creationId xmlns:a16="http://schemas.microsoft.com/office/drawing/2014/main" id="{E79300C1-0FB1-475F-8E7A-AEF97F5D2CB9}"/>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323528" y="1078448"/>
            <a:ext cx="8136904" cy="4726816"/>
          </a:xfrm>
        </p:spPr>
      </p:pic>
    </p:spTree>
    <p:extLst>
      <p:ext uri="{BB962C8B-B14F-4D97-AF65-F5344CB8AC3E}">
        <p14:creationId xmlns:p14="http://schemas.microsoft.com/office/powerpoint/2010/main" val="2875953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z="1400" b="1" dirty="0">
                <a:solidFill>
                  <a:srgbClr val="0070C0"/>
                </a:solidFill>
                <a:latin typeface="Century Schoolbook" panose="02040604050505020304" pitchFamily="18" charset="0"/>
              </a:rPr>
              <a:t>CREA UNA CUENTA O INGRESA CON TU </a:t>
            </a:r>
            <a:r>
              <a:rPr lang="es-CL" sz="1400" b="1" u="sng" dirty="0">
                <a:solidFill>
                  <a:srgbClr val="0070C0"/>
                </a:solidFill>
                <a:latin typeface="Century Schoolbook" panose="02040604050505020304" pitchFamily="18" charset="0"/>
              </a:rPr>
              <a:t>CLAVE ÚNICA </a:t>
            </a:r>
          </a:p>
        </p:txBody>
      </p:sp>
      <p:pic>
        <p:nvPicPr>
          <p:cNvPr id="5" name="Imagen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08520" y="5661248"/>
            <a:ext cx="8568952" cy="13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184" y="188640"/>
            <a:ext cx="1297340" cy="803809"/>
          </a:xfrm>
          <a:prstGeom prst="rect">
            <a:avLst/>
          </a:prstGeom>
        </p:spPr>
      </p:pic>
      <p:pic>
        <p:nvPicPr>
          <p:cNvPr id="8" name="Marcador de contenido 7">
            <a:extLst>
              <a:ext uri="{FF2B5EF4-FFF2-40B4-BE49-F238E27FC236}">
                <a16:creationId xmlns:a16="http://schemas.microsoft.com/office/drawing/2014/main" id="{47335943-802F-4C1D-A251-29BB3AB3CF7A}"/>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323528" y="1196752"/>
            <a:ext cx="7920880" cy="4608512"/>
          </a:xfrm>
        </p:spPr>
      </p:pic>
    </p:spTree>
    <p:extLst>
      <p:ext uri="{BB962C8B-B14F-4D97-AF65-F5344CB8AC3E}">
        <p14:creationId xmlns:p14="http://schemas.microsoft.com/office/powerpoint/2010/main" val="530361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z="1400" b="1" dirty="0">
                <a:solidFill>
                  <a:srgbClr val="0070C0"/>
                </a:solidFill>
                <a:latin typeface="Century Schoolbook" panose="02040604050505020304" pitchFamily="18" charset="0"/>
              </a:rPr>
              <a:t>CUANDO YA TIENE SU SESION INICIADA DEBE DAR CLICK </a:t>
            </a:r>
            <a:br>
              <a:rPr lang="es-CL" sz="1400" b="1" dirty="0">
                <a:solidFill>
                  <a:srgbClr val="0070C0"/>
                </a:solidFill>
                <a:latin typeface="Century Schoolbook" panose="02040604050505020304" pitchFamily="18" charset="0"/>
              </a:rPr>
            </a:br>
            <a:r>
              <a:rPr lang="es-CL" sz="1400" b="1" dirty="0">
                <a:solidFill>
                  <a:srgbClr val="0070C0"/>
                </a:solidFill>
                <a:latin typeface="Century Schoolbook" panose="02040604050505020304" pitchFamily="18" charset="0"/>
              </a:rPr>
              <a:t>EN “MIS DATOS” </a:t>
            </a:r>
          </a:p>
        </p:txBody>
      </p:sp>
      <p:pic>
        <p:nvPicPr>
          <p:cNvPr id="5" name="Imagen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08520" y="5661248"/>
            <a:ext cx="8568952" cy="13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184" y="188640"/>
            <a:ext cx="1297340" cy="803809"/>
          </a:xfrm>
          <a:prstGeom prst="rect">
            <a:avLst/>
          </a:prstGeom>
        </p:spPr>
      </p:pic>
      <p:pic>
        <p:nvPicPr>
          <p:cNvPr id="9" name="Marcador de contenido 8">
            <a:extLst>
              <a:ext uri="{FF2B5EF4-FFF2-40B4-BE49-F238E27FC236}">
                <a16:creationId xmlns:a16="http://schemas.microsoft.com/office/drawing/2014/main" id="{86146C4A-B820-443A-9CC0-F51FCEA2227B}"/>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57200" y="1268760"/>
            <a:ext cx="7571184" cy="4536503"/>
          </a:xfrm>
        </p:spPr>
      </p:pic>
    </p:spTree>
    <p:extLst>
      <p:ext uri="{BB962C8B-B14F-4D97-AF65-F5344CB8AC3E}">
        <p14:creationId xmlns:p14="http://schemas.microsoft.com/office/powerpoint/2010/main" val="2640990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3249" y="533424"/>
            <a:ext cx="7620000" cy="1143000"/>
          </a:xfrm>
        </p:spPr>
        <p:txBody>
          <a:bodyPr/>
          <a:lstStyle/>
          <a:p>
            <a:r>
              <a:rPr lang="es-CL" sz="1400" b="1" dirty="0">
                <a:solidFill>
                  <a:srgbClr val="0070C0"/>
                </a:solidFill>
                <a:latin typeface="Century Schoolbook" panose="02040604050505020304" pitchFamily="18" charset="0"/>
              </a:rPr>
              <a:t>AL DAR CLICK APARECERA LA SIGUIENTE VENTANA, EN LA CUAL DEBE PRESIONAR EN CADA UNA DE LAS SECCIONES DEL CUADRO “MIS DATOS” </a:t>
            </a:r>
          </a:p>
        </p:txBody>
      </p:sp>
      <p:pic>
        <p:nvPicPr>
          <p:cNvPr id="5" name="Imagen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08520" y="5661248"/>
            <a:ext cx="8568952" cy="13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6196" y="-11600"/>
            <a:ext cx="1297340" cy="803809"/>
          </a:xfrm>
          <a:prstGeom prst="rect">
            <a:avLst/>
          </a:prstGeom>
        </p:spPr>
      </p:pic>
      <p:pic>
        <p:nvPicPr>
          <p:cNvPr id="8" name="Marcador de contenido 7">
            <a:extLst>
              <a:ext uri="{FF2B5EF4-FFF2-40B4-BE49-F238E27FC236}">
                <a16:creationId xmlns:a16="http://schemas.microsoft.com/office/drawing/2014/main" id="{116BCBB1-CB13-43AD-A9AF-3682FDF9C7B1}"/>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57200" y="1676424"/>
            <a:ext cx="7715200" cy="3984824"/>
          </a:xfrm>
        </p:spPr>
      </p:pic>
    </p:spTree>
    <p:extLst>
      <p:ext uri="{BB962C8B-B14F-4D97-AF65-F5344CB8AC3E}">
        <p14:creationId xmlns:p14="http://schemas.microsoft.com/office/powerpoint/2010/main" val="169475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01960" y="276055"/>
            <a:ext cx="6682228" cy="1143000"/>
          </a:xfrm>
        </p:spPr>
        <p:txBody>
          <a:bodyPr/>
          <a:lstStyle/>
          <a:p>
            <a:r>
              <a:rPr lang="es-CL" sz="1400" b="1" dirty="0">
                <a:solidFill>
                  <a:srgbClr val="0070C0"/>
                </a:solidFill>
                <a:latin typeface="Century Schoolbook" panose="02040604050505020304" pitchFamily="18" charset="0"/>
              </a:rPr>
              <a:t>POR EJMPLO AL DAR CLIK EN “ESTUDIOS”, SE </a:t>
            </a:r>
            <a:r>
              <a:rPr lang="es-CL" sz="1400" b="1" dirty="0" smtClean="0">
                <a:solidFill>
                  <a:srgbClr val="0070C0"/>
                </a:solidFill>
                <a:latin typeface="Century Schoolbook" panose="02040604050505020304" pitchFamily="18" charset="0"/>
              </a:rPr>
              <a:t>ABRIRÁ </a:t>
            </a:r>
            <a:r>
              <a:rPr lang="es-CL" sz="1400" b="1" dirty="0">
                <a:solidFill>
                  <a:srgbClr val="0070C0"/>
                </a:solidFill>
                <a:latin typeface="Century Schoolbook" panose="02040604050505020304" pitchFamily="18" charset="0"/>
              </a:rPr>
              <a:t>LA SIGUIENTE VENTANA, EN LA CUAL SE DEBE INCORPORAR LA </a:t>
            </a:r>
            <a:r>
              <a:rPr lang="es-CL" sz="1400" b="1" dirty="0" smtClean="0">
                <a:solidFill>
                  <a:srgbClr val="0070C0"/>
                </a:solidFill>
                <a:latin typeface="Century Schoolbook" panose="02040604050505020304" pitchFamily="18" charset="0"/>
              </a:rPr>
              <a:t>INFORMACIÓN </a:t>
            </a:r>
            <a:r>
              <a:rPr lang="es-CL" sz="1400" b="1" dirty="0">
                <a:solidFill>
                  <a:srgbClr val="0070C0"/>
                </a:solidFill>
                <a:latin typeface="Century Schoolbook" panose="02040604050505020304" pitchFamily="18" charset="0"/>
              </a:rPr>
              <a:t>QUE SE SOLICITA EN CADA </a:t>
            </a:r>
            <a:r>
              <a:rPr lang="es-CL" sz="1400" b="1" dirty="0" smtClean="0">
                <a:solidFill>
                  <a:srgbClr val="0070C0"/>
                </a:solidFill>
                <a:latin typeface="Century Schoolbook" panose="02040604050505020304" pitchFamily="18" charset="0"/>
              </a:rPr>
              <a:t>SECCIÓN </a:t>
            </a:r>
            <a:endParaRPr lang="es-CL" sz="1400" b="1" dirty="0">
              <a:solidFill>
                <a:srgbClr val="0070C0"/>
              </a:solidFill>
              <a:latin typeface="Century Schoolbook" panose="02040604050505020304" pitchFamily="18" charset="0"/>
            </a:endParaRPr>
          </a:p>
        </p:txBody>
      </p:sp>
      <p:pic>
        <p:nvPicPr>
          <p:cNvPr id="5" name="Imagen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08520" y="5661248"/>
            <a:ext cx="8568952" cy="13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6196" y="-11600"/>
            <a:ext cx="1297340" cy="803809"/>
          </a:xfrm>
          <a:prstGeom prst="rect">
            <a:avLst/>
          </a:prstGeom>
        </p:spPr>
      </p:pic>
      <p:pic>
        <p:nvPicPr>
          <p:cNvPr id="9" name="Marcador de contenido 8">
            <a:extLst>
              <a:ext uri="{FF2B5EF4-FFF2-40B4-BE49-F238E27FC236}">
                <a16:creationId xmlns:a16="http://schemas.microsoft.com/office/drawing/2014/main" id="{6EE36093-2C9C-4933-A98C-0DD422AF993D}"/>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79512" y="1337233"/>
            <a:ext cx="8208912" cy="4396023"/>
          </a:xfrm>
        </p:spPr>
      </p:pic>
    </p:spTree>
    <p:extLst>
      <p:ext uri="{BB962C8B-B14F-4D97-AF65-F5344CB8AC3E}">
        <p14:creationId xmlns:p14="http://schemas.microsoft.com/office/powerpoint/2010/main" val="426149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17459</TotalTime>
  <Words>1057</Words>
  <Application>Microsoft Office PowerPoint</Application>
  <PresentationFormat>Carta (216 x 279 mm)</PresentationFormat>
  <Paragraphs>100</Paragraphs>
  <Slides>35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35</vt:i4>
      </vt:variant>
    </vt:vector>
  </HeadingPairs>
  <TitlesOfParts>
    <vt:vector size="42" baseType="lpstr">
      <vt:lpstr>Arial</vt:lpstr>
      <vt:lpstr>Calibri</vt:lpstr>
      <vt:lpstr>Century Schoolbook</vt:lpstr>
      <vt:lpstr>Franklin Gothic Book</vt:lpstr>
      <vt:lpstr>Franklin Gothic Medium</vt:lpstr>
      <vt:lpstr>Wingdings</vt:lpstr>
      <vt:lpstr>Adyacencia</vt:lpstr>
      <vt:lpstr>  </vt:lpstr>
      <vt:lpstr> Visite el Portal de Empleos Públicos!!! www.empleospublicos.cl</vt:lpstr>
      <vt:lpstr>INGRESA  AL  SITIO WEB  DE EMPLEOS PÚBLICOS : www.empleospublicos.cl </vt:lpstr>
      <vt:lpstr>CREA UNA CUENTA O INGRESA CON TU CLAVE ÚNICA </vt:lpstr>
      <vt:lpstr>CREA UNA CUENTA O INGRESA CON TU CLAVE ÚNICA </vt:lpstr>
      <vt:lpstr>CREA UNA CUENTA O INGRESA CON TU CLAVE ÚNICA </vt:lpstr>
      <vt:lpstr>CUANDO YA TIENE SU SESION INICIADA DEBE DAR CLICK  EN “MIS DATOS” </vt:lpstr>
      <vt:lpstr>AL DAR CLICK APARECERA LA SIGUIENTE VENTANA, EN LA CUAL DEBE PRESIONAR EN CADA UNA DE LAS SECCIONES DEL CUADRO “MIS DATOS” </vt:lpstr>
      <vt:lpstr>POR EJMPLO AL DAR CLIK EN “ESTUDIOS”, SE ABRIRÁ LA SIGUIENTE VENTANA, EN LA CUAL SE DEBE INCORPORAR LA INFORMACIÓN QUE SE SOLICITA EN CADA SECCIÓN </vt:lpstr>
      <vt:lpstr>CON EL MISMO PROCEDIMIENTO ANTERIOR DEBE SEGUIR COMPLETANDO TODAS LAS  PESTAÑAS COMO POR EJEMPLO EN ESTE CASO “EXPERIENCIA LABORAL”</vt:lpstr>
      <vt:lpstr>EN LA SIGUIENTE PESTAÑA “ARCHIVOS ADJUNTOS” DEBE CONTINUAR CON EL MISMO PROCEDIMIENTO  (Recuerde cargar los archivos en el  documento seleccionado correspondiente, es decir si por ejemplo selecciono copia de cédula de identidad sólo puedo subir el carnet de identidad en ese apartado;  si subo otro archivo distinto ya no seria correcta la postulación  </vt:lpstr>
      <vt:lpstr>No olvidar considerar los Antecedentes y/o Documentos requeridos para cada postulación  (los que están indicados en las Bases de cada  Proceso)</vt:lpstr>
      <vt:lpstr>Opcionalmente se podrán solicitar los siguientes documentos:  Declaración Jurada Simple  de Ingreso  a la planta o la contrata  Declaración Jurada Simple de Inhabilidades  Certificado de Experiencia Laboral  Certificado de situación militar al día(solo cuando corresponda)   RECUERDE:  Puede utilizar la Clave Única, si no está registrado en el portal.  Importante, los documentos deben ser digitalizados para postular en línea.  En Formato PDF . </vt:lpstr>
      <vt:lpstr>AL DAR CLICK EN “AGREGAR” SE ABRIRÁ LA SIGUIENTE VENTANA, DEBIENDO PRESIONAR EN “SELECCIONE TIPO DE DOCUMENTO” </vt:lpstr>
      <vt:lpstr>AHORA DEBE VISUALIZAR UNA VENTANA COMO LA SIGUIENTE, EN LA CUAL APARECEN TODOS LOS DOCUMENTOS QUE DEBE  CARGAR EN LA POSTULACIÓN, recuerde cargar los archivos en el documento seleccionado correspondiente, es decir si por ejemplo selecciono copia de cédula de identidad sólo puedo subir el Carnet de identidad ese apartado;  si subo otro archivo distinto ya no sería correcta la postulación </vt:lpstr>
      <vt:lpstr>CUANDO YA SELECCIONA EL TIPO DE DOCUMENTO , DEBE DAR CLICK EN “SELECCIONAR ARCHIVO”,  Y BUSCAR EL DOCUMENTO QUE DESEA CARGAR A LA POSTULACIÓN. FINALMENTE DEBE PRESIONAR EN GRABAR . REALIZAR EL MISMO PROCEDIMIENTO CON CADA UNO DE LOS TIPOS DE DOCUMENTOS QUE SE SOLICITAN</vt:lpstr>
      <vt:lpstr>CUANDO YA SE CARGAN TODOS LOS ARCHIVOS DEBE DAR CLICK EN CERRAR  FINALIZANDO DE ESTA MANERA LA COMPLETITUD DE ANTECEDENTES</vt:lpstr>
      <vt:lpstr>PARA CONTINUAR CON LA POSTULACION AHORA DEBE DAR CLICK EN “PORTADA” </vt:lpstr>
      <vt:lpstr>LUEGO DEBE BUSCAR EL CARGO DE INTERÉS POR REGIÓN </vt:lpstr>
      <vt:lpstr>SELECCIONAR REGIÓN DEL MAULE</vt:lpstr>
      <vt:lpstr>BUSCAR LA OFERTA LABORAL DEL HOSPITAL SAN JUAN DE DIOS DE CURICÓ</vt:lpstr>
      <vt:lpstr> HAGA CLIK SOBRE LA POSTULACIÓN QUE LE  ES DE INTERÉS Y SE ABRIRÁ LA SIGUIENTE VENTANA, debiendo comparar sus archivos (los que deberán tener un ticket verde al lado izquierdo de cada documento ) con lo solicitado en Bases del Proceso para que su postulación sea válida y adecuada, (ejemplo en  página siguiente)</vt:lpstr>
      <vt:lpstr>TENIENDO TODOS LOS VISTOS BUENOS EN VERDE , SÓLO QUEDA DAR CLICK EN “PULSE AQUÍ PARA POSTULAR AL EMPLEO” Y ESTARÍA REALIZADA SU POSTULACIÓN</vt:lpstr>
      <vt:lpstr>APARECERÁ UNA VENTANA CON EL SIGUIENTE MENSAJE EN EL CUAL SE DEBE DAR CLICK A  LA OPCION “OK” O “ACEPTAR” SEGÚN APAREZCA </vt:lpstr>
      <vt:lpstr> TRAS EL CLICK EN “OK”, DANDOSE POR FINALIZADA LA POSTULACIÓN, SE DESPLEGARÁ LA SIGUIENTE PÁGINA. ADEMÁS DE ESTO, DE MANERA AUTOMÁTICA SERÁ ENVIADO A SU CORREO ELECTRÓNICO EL MISMO COMPROBANTE DE POSTULACIÓN.  </vt:lpstr>
      <vt:lpstr>PREGUNTAS FRECUENTES </vt:lpstr>
      <vt:lpstr>PREGUNTAS FRECUENTES </vt:lpstr>
      <vt:lpstr>PREGUNTAS FRECUENTES </vt:lpstr>
      <vt:lpstr>PREGUNTAS FRECUENTES </vt:lpstr>
      <vt:lpstr>PREGUNTAS FRECUENTES </vt:lpstr>
      <vt:lpstr>PREGUNTAS FRECUENTES </vt:lpstr>
      <vt:lpstr>PREGUNTAS FRECUENTES </vt:lpstr>
      <vt:lpstr>PREGUNTAS FRECUENTES </vt:lpstr>
      <vt:lpstr>PREGUNTAS FRECUENTES </vt:lpstr>
      <vt:lpstr>PARA OTRAS DUDAS O CONSULTAS SOBRE LA POSTULACION DIRIJASE AL SIGUIENTE LINK O TAMBIEN PUEDE ACERCARSE A LA UNIDAD DE RECLUTAMIENTO, SELECCIÓN Y RETENCIÓN DE PROFESIONALES, CUYO HORARIO DE ATENCIÓN ES DE LUNES A JUEVES DE 08:30 A 17:30 HRS Y EL VIERNES DE 08:30 A 13:00 HRS, ENVIANDO UN MAIL A bsprohnle@hospitalcurico.cl O LLAMANDO AL TELÉFONO 752286075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Equipo: MXL5430T4C</dc:creator>
  <cp:lastModifiedBy>Usuario</cp:lastModifiedBy>
  <cp:revision>964</cp:revision>
  <cp:lastPrinted>2021-05-04T23:08:04Z</cp:lastPrinted>
  <dcterms:created xsi:type="dcterms:W3CDTF">2016-04-04T19:08:55Z</dcterms:created>
  <dcterms:modified xsi:type="dcterms:W3CDTF">2021-08-03T21:42:03Z</dcterms:modified>
</cp:coreProperties>
</file>